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87.xml.rels" ContentType="application/vnd.openxmlformats-package.relationships+xml"/>
  <Override PartName="/ppt/notesSlides/_rels/notesSlide86.xml.rels" ContentType="application/vnd.openxmlformats-package.relationships+xml"/>
  <Override PartName="/ppt/notesSlides/_rels/notesSlide85.xml.rels" ContentType="application/vnd.openxmlformats-package.relationships+xml"/>
  <Override PartName="/ppt/notesSlides/_rels/notesSlide84.xml.rels" ContentType="application/vnd.openxmlformats-package.relationships+xml"/>
  <Override PartName="/ppt/notesSlides/notesSlide87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69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87.xml.rels" ContentType="application/vnd.openxmlformats-package.relationships+xml"/>
  <Override PartName="/ppt/slides/_rels/slide78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79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80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84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1.xml.rels" ContentType="application/vnd.openxmlformats-package.relationships+xml"/>
  <Override PartName="/ppt/slides/_rels/slide23.xml.rels" ContentType="application/vnd.openxmlformats-package.relationships+xml"/>
  <Override PartName="/ppt/slides/_rels/slide85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82.xml.rels" ContentType="application/vnd.openxmlformats-package.relationships+xml"/>
  <Override PartName="/ppt/slides/_rels/slide24.xml.rels" ContentType="application/vnd.openxmlformats-package.relationships+xml"/>
  <Override PartName="/ppt/slides/_rels/slide86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79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charts/chart14.xml" ContentType="application/vnd.openxmlformats-officedocument.drawingml.chart+xml"/>
  <Override PartName="/ppt/charts/chart13.xml" ContentType="application/vnd.openxmlformats-officedocument.drawingml.chart+xml"/>
  <Override PartName="/ppt/charts/chart12.xml" ContentType="application/vnd.openxmlformats-officedocument.drawingml.chart+xml"/>
  <Override PartName="/ppt/charts/chart11.xml" ContentType="application/vnd.openxmlformats-officedocument.drawingml.chart+xml"/>
  <Override PartName="/ppt/charts/chart4.xml" ContentType="application/vnd.openxmlformats-officedocument.drawingml.chart+xml"/>
  <Override PartName="/ppt/charts/chart3.xml" ContentType="application/vnd.openxmlformats-officedocument.drawingml.chart+xml"/>
  <Override PartName="/ppt/charts/chart2.xml" ContentType="application/vnd.openxmlformats-officedocument.drawingml.chart+xml"/>
  <Override PartName="/ppt/charts/chart1.xml" ContentType="application/vnd.openxmlformats-officedocument.drawingml.chart+xml"/>
  <Override PartName="/ppt/charts/chart5.xml" ContentType="application/vnd.openxmlformats-officedocument.drawingml.chart+xml"/>
  <Override PartName="/ppt/charts/chart10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87.png" ContentType="image/png"/>
  <Override PartName="/ppt/media/image86.png" ContentType="image/png"/>
  <Override PartName="/ppt/media/image85.png" ContentType="image/png"/>
  <Override PartName="/ppt/media/image84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9.png" ContentType="image/png"/>
  <Override PartName="/ppt/media/image55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79.png" ContentType="image/png"/>
  <Override PartName="/ppt/media/image20.png" ContentType="image/png"/>
  <Override PartName="/ppt/media/image19.png" ContentType="image/png"/>
  <Override PartName="/ppt/media/image93.png" ContentType="image/png"/>
  <Override PartName="/ppt/media/image18.png" ContentType="image/png"/>
  <Override PartName="/ppt/media/image92.png" ContentType="image/png"/>
  <Override PartName="/ppt/media/image17.png" ContentType="image/png"/>
  <Override PartName="/ppt/media/image91.png" ContentType="image/png"/>
  <Override PartName="/ppt/media/image16.png" ContentType="image/png"/>
  <Override PartName="/ppt/media/image90.png" ContentType="image/png"/>
  <Override PartName="/ppt/media/image15.png" ContentType="image/png"/>
  <Override PartName="/ppt/media/image14.png" ContentType="image/png"/>
  <Override PartName="/ppt/media/image12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11.png" ContentType="image/png"/>
  <Override PartName="/ppt/media/image13.jpeg" ContentType="image/jpeg"/>
  <Override PartName="/ppt/media/image83.png" ContentType="image/png"/>
  <Override PartName="/ppt/media/image1.jpeg" ContentType="image/jpeg"/>
  <Override PartName="/ppt/media/image41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88.png" ContentType="image/png"/>
  <Override PartName="/ppt/media/image9.jpeg" ContentType="image/jpeg"/>
  <Override PartName="/ppt/media/image35.png" ContentType="image/png"/>
  <Override PartName="/ppt/media/image69.png" ContentType="image/png"/>
  <Override PartName="/ppt/media/image10.png" ContentType="image/png"/>
  <Override PartName="/ppt/media/image24.png" ContentType="image/png"/>
  <Override PartName="/ppt/media/image25.png" ContentType="image/png"/>
  <Override PartName="/ppt/media/image45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8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26.jpeg" ContentType="image/jpeg"/>
  <Override PartName="/ppt/media/image34.png" ContentType="image/png"/>
  <Override PartName="/ppt/media/image36.png" ContentType="image/png"/>
  <Override PartName="/ppt/media/image48.png" ContentType="image/png"/>
  <Override PartName="/ppt/media/image5.jpeg" ContentType="image/jpeg"/>
  <Override PartName="/ppt/media/image37.jpeg" ContentType="image/jpe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17029406"/>
        <c:axId val="93905827"/>
      </c:lineChart>
      <c:catAx>
        <c:axId val="17029406"/>
        <c:scaling>
          <c:orientation val="minMax"/>
        </c:scaling>
        <c:delete val="1"/>
        <c:axPos val="b"/>
        <c:numFmt formatCode="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93905827"/>
        <c:crosses val="autoZero"/>
        <c:auto val="1"/>
        <c:lblAlgn val="ctr"/>
        <c:lblOffset val="100"/>
      </c:catAx>
      <c:valAx>
        <c:axId val="93905827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17029406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97971794"/>
        <c:axId val="37501094"/>
      </c:lineChart>
      <c:catAx>
        <c:axId val="97971794"/>
        <c:scaling>
          <c:orientation val="minMax"/>
        </c:scaling>
        <c:delete val="1"/>
        <c:axPos val="b"/>
        <c:numFmt formatCode="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37501094"/>
        <c:crosses val="autoZero"/>
        <c:auto val="1"/>
        <c:lblAlgn val="ctr"/>
        <c:lblOffset val="100"/>
      </c:catAx>
      <c:valAx>
        <c:axId val="37501094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97971794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4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27494966"/>
        <c:axId val="73953070"/>
      </c:lineChart>
      <c:catAx>
        <c:axId val="27494966"/>
        <c:scaling>
          <c:orientation val="minMax"/>
        </c:scaling>
        <c:delete val="1"/>
        <c:axPos val="b"/>
        <c:numFmt formatCode="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73953070"/>
        <c:crosses val="autoZero"/>
        <c:auto val="1"/>
        <c:lblAlgn val="ctr"/>
        <c:lblOffset val="100"/>
      </c:catAx>
      <c:valAx>
        <c:axId val="73953070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27494966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4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32905559"/>
        <c:axId val="88106673"/>
      </c:lineChart>
      <c:catAx>
        <c:axId val="32905559"/>
        <c:scaling>
          <c:orientation val="minMax"/>
        </c:scaling>
        <c:delete val="1"/>
        <c:axPos val="b"/>
        <c:numFmt formatCode="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88106673"/>
        <c:crosses val="autoZero"/>
        <c:auto val="1"/>
        <c:lblAlgn val="ctr"/>
        <c:lblOffset val="100"/>
      </c:catAx>
      <c:valAx>
        <c:axId val="88106673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32905559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4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55938186"/>
        <c:axId val="47764705"/>
      </c:lineChart>
      <c:catAx>
        <c:axId val="55938186"/>
        <c:scaling>
          <c:orientation val="minMax"/>
        </c:scaling>
        <c:delete val="1"/>
        <c:axPos val="b"/>
        <c:numFmt formatCode="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47764705"/>
        <c:crosses val="autoZero"/>
        <c:auto val="1"/>
        <c:lblAlgn val="ctr"/>
        <c:lblOffset val="100"/>
      </c:catAx>
      <c:valAx>
        <c:axId val="47764705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55938186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4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7937883"/>
        <c:axId val="85679899"/>
      </c:lineChart>
      <c:catAx>
        <c:axId val="7937883"/>
        <c:scaling>
          <c:orientation val="minMax"/>
        </c:scaling>
        <c:delete val="1"/>
        <c:axPos val="b"/>
        <c:numFmt formatCode="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85679899"/>
        <c:crosses val="autoZero"/>
        <c:auto val="1"/>
        <c:lblAlgn val="ctr"/>
        <c:lblOffset val="100"/>
      </c:catAx>
      <c:valAx>
        <c:axId val="85679899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7937883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71546383"/>
        <c:axId val="28048779"/>
      </c:lineChart>
      <c:catAx>
        <c:axId val="71546383"/>
        <c:scaling>
          <c:orientation val="minMax"/>
        </c:scaling>
        <c:delete val="1"/>
        <c:axPos val="b"/>
        <c:numFmt formatCode="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28048779"/>
        <c:crosses val="autoZero"/>
        <c:auto val="1"/>
        <c:lblAlgn val="ctr"/>
        <c:lblOffset val="100"/>
      </c:catAx>
      <c:valAx>
        <c:axId val="28048779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71546383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57435748"/>
        <c:axId val="63046556"/>
      </c:lineChart>
      <c:catAx>
        <c:axId val="57435748"/>
        <c:scaling>
          <c:orientation val="minMax"/>
        </c:scaling>
        <c:delete val="1"/>
        <c:axPos val="b"/>
        <c:numFmt formatCode="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63046556"/>
        <c:crosses val="autoZero"/>
        <c:auto val="1"/>
        <c:lblAlgn val="ctr"/>
        <c:lblOffset val="100"/>
      </c:catAx>
      <c:valAx>
        <c:axId val="63046556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57435748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69170219"/>
        <c:axId val="19037214"/>
      </c:lineChart>
      <c:catAx>
        <c:axId val="69170219"/>
        <c:scaling>
          <c:orientation val="minMax"/>
        </c:scaling>
        <c:delete val="1"/>
        <c:axPos val="b"/>
        <c:numFmt formatCode="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19037214"/>
        <c:crosses val="autoZero"/>
        <c:auto val="1"/>
        <c:lblAlgn val="ctr"/>
        <c:lblOffset val="100"/>
      </c:catAx>
      <c:valAx>
        <c:axId val="19037214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69170219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87795996"/>
        <c:axId val="81827224"/>
      </c:lineChart>
      <c:catAx>
        <c:axId val="87795996"/>
        <c:scaling>
          <c:orientation val="minMax"/>
        </c:scaling>
        <c:delete val="1"/>
        <c:axPos val="b"/>
        <c:numFmt formatCode="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81827224"/>
        <c:crosses val="autoZero"/>
        <c:auto val="1"/>
        <c:lblAlgn val="ctr"/>
        <c:lblOffset val="100"/>
      </c:catAx>
      <c:valAx>
        <c:axId val="81827224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87795996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56699024"/>
        <c:axId val="97137632"/>
      </c:lineChart>
      <c:catAx>
        <c:axId val="56699024"/>
        <c:scaling>
          <c:orientation val="minMax"/>
        </c:scaling>
        <c:delete val="1"/>
        <c:axPos val="b"/>
        <c:numFmt formatCode="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97137632"/>
        <c:crosses val="autoZero"/>
        <c:auto val="1"/>
        <c:lblAlgn val="ctr"/>
        <c:lblOffset val="100"/>
      </c:catAx>
      <c:valAx>
        <c:axId val="97137632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56699024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53298537"/>
        <c:axId val="48884313"/>
      </c:lineChart>
      <c:catAx>
        <c:axId val="53298537"/>
        <c:scaling>
          <c:orientation val="minMax"/>
        </c:scaling>
        <c:delete val="1"/>
        <c:axPos val="b"/>
        <c:numFmt formatCode="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48884313"/>
        <c:crosses val="autoZero"/>
        <c:auto val="1"/>
        <c:lblAlgn val="ctr"/>
        <c:lblOffset val="100"/>
      </c:catAx>
      <c:valAx>
        <c:axId val="48884313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53298537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67883335"/>
        <c:axId val="47877873"/>
      </c:lineChart>
      <c:catAx>
        <c:axId val="67883335"/>
        <c:scaling>
          <c:orientation val="minMax"/>
        </c:scaling>
        <c:delete val="1"/>
        <c:axPos val="b"/>
        <c:numFmt formatCode="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47877873"/>
        <c:crosses val="autoZero"/>
        <c:auto val="1"/>
        <c:lblAlgn val="ctr"/>
        <c:lblOffset val="100"/>
      </c:catAx>
      <c:valAx>
        <c:axId val="47877873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67883335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94564520"/>
        <c:axId val="54185212"/>
      </c:lineChart>
      <c:catAx>
        <c:axId val="94564520"/>
        <c:scaling>
          <c:orientation val="minMax"/>
        </c:scaling>
        <c:delete val="1"/>
        <c:axPos val="b"/>
        <c:numFmt formatCode="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54185212"/>
        <c:crosses val="autoZero"/>
        <c:auto val="1"/>
        <c:lblAlgn val="ctr"/>
        <c:lblOffset val="100"/>
      </c:catAx>
      <c:valAx>
        <c:axId val="54185212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94564520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F30B831-BBF7-4E89-899C-5AFFCA5346AF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.xml"/><Relationship Id="rId4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.xml"/><Relationship Id="rId4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60.xml"/><Relationship Id="rId4" Type="http://schemas.openxmlformats.org/officeDocument/2006/relationships/notesMaster" Target="../notesMasters/notesMaster1.xml"/>
</Relationships>
</file>

<file path=ppt/notesSlides/_rels/notesSlide84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84.xml"/><Relationship Id="rId4" Type="http://schemas.openxmlformats.org/officeDocument/2006/relationships/notesMaster" Target="../notesMasters/notesMaster1.xml"/>
</Relationships>
</file>

<file path=ppt/notesSlides/_rels/notesSlide85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85.xml"/><Relationship Id="rId4" Type="http://schemas.openxmlformats.org/officeDocument/2006/relationships/notesMaster" Target="../notesMasters/notesMaster1.xml"/>
</Relationships>
</file>

<file path=ppt/notesSlides/_rels/notesSlide86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86.xml"/><Relationship Id="rId4" Type="http://schemas.openxmlformats.org/officeDocument/2006/relationships/notesMaster" Target="../notesMasters/notesMaster1.xml"/>
</Relationships>
</file>

<file path=ppt/notesSlides/_rels/notesSlide87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87.xml"/><Relationship Id="rId4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0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21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C3A157B-BF74-4A54-B1CA-E2C9E8B813F8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3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24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F92AA9E-B484-4678-AFB0-85D222AC9F66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6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27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1D1C605-6C3F-4194-BDDE-020CD023AB9B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9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30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50FA755-4B16-4C01-8D69-3737F9B6714E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2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33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C4040F8-9036-4B60-93B2-A2CC35CF6D96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5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36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ED70C98-F974-40A7-8636-DCD47C139F9C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8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39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F336BDB-F05F-455A-BCD8-6FDE15459F2E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3.jpe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6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366440" y="314280"/>
            <a:ext cx="7382160" cy="1999800"/>
          </a:xfrm>
          <a:prstGeom prst="rect">
            <a:avLst/>
          </a:prstGeom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Presentation Title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60320" y="-9099000"/>
            <a:ext cx="3187080" cy="13788000"/>
          </a:xfrm>
          <a:prstGeom prst="rect">
            <a:avLst/>
          </a:prstGeom>
        </p:spPr>
        <p:txBody>
          <a:bodyPr lIns="36000" rIns="36000" tIns="36000" bIns="36000" anchor="b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LevelAuthor Name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366440" y="4191120"/>
            <a:ext cx="7382160" cy="1904760"/>
          </a:xfrm>
          <a:prstGeom prst="rect">
            <a:avLst/>
          </a:prstGeom>
        </p:spPr>
        <p:txBody>
          <a:bodyPr lIns="108000" rIns="108000" tIns="36000" bIns="3600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LevelInsert a Picture Here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760320" y="236880"/>
            <a:ext cx="3187080" cy="9237960"/>
          </a:xfrm>
          <a:prstGeom prst="rect">
            <a:avLst/>
          </a:prstGeom>
        </p:spPr>
        <p:txBody>
          <a:bodyPr lIns="36000" rIns="36000" tIns="36000" bIns="36000" anchor="ctr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LevelPosition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760320" y="1157400"/>
            <a:ext cx="3187080" cy="8103960"/>
          </a:xfrm>
          <a:prstGeom prst="rect">
            <a:avLst/>
          </a:prstGeom>
        </p:spPr>
        <p:txBody>
          <a:bodyPr lIns="36000" rIns="36000" tIns="36000" bIns="36000" anchor="ctr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LevelWeb Site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760320" y="2482560"/>
            <a:ext cx="3187080" cy="6187320"/>
          </a:xfrm>
          <a:prstGeom prst="rect">
            <a:avLst/>
          </a:prstGeom>
        </p:spPr>
        <p:txBody>
          <a:bodyPr lIns="36000" rIns="36000" tIns="36000" bIns="36000" anchor="ctr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LevelCompany Name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760320" y="3132720"/>
            <a:ext cx="3187080" cy="5537520"/>
          </a:xfrm>
          <a:prstGeom prst="rect">
            <a:avLst/>
          </a:prstGeom>
        </p:spPr>
        <p:txBody>
          <a:bodyPr lIns="36000" rIns="36000" tIns="36000" bIns="36000" anchor="ctr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LevelCompany Web Site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" name="Picture 9" descr=""/>
          <p:cNvPicPr/>
          <p:nvPr/>
        </p:nvPicPr>
        <p:blipFill>
          <a:blip r:embed="rId3"/>
          <a:stretch/>
        </p:blipFill>
        <p:spPr>
          <a:xfrm>
            <a:off x="678600" y="2496240"/>
            <a:ext cx="2211840" cy="5515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dt"/>
          </p:nvPr>
        </p:nvSpPr>
        <p:spPr>
          <a:xfrm>
            <a:off x="188640" y="6525000"/>
            <a:ext cx="1223640" cy="19620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3/24/18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/>
          </p:nvPr>
        </p:nvSpPr>
        <p:spPr>
          <a:xfrm>
            <a:off x="1414440" y="6525000"/>
            <a:ext cx="10150200" cy="196200"/>
          </a:xfrm>
          <a:prstGeom prst="rect">
            <a:avLst/>
          </a:prstGeom>
        </p:spPr>
        <p:txBody>
          <a:bodyPr lIns="36000" rIns="36000" tIns="36000" bIns="3600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/>
          </p:nvPr>
        </p:nvSpPr>
        <p:spPr>
          <a:xfrm>
            <a:off x="11566440" y="6525000"/>
            <a:ext cx="428400" cy="196200"/>
          </a:xfrm>
          <a:prstGeom prst="rect">
            <a:avLst/>
          </a:prstGeom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9E9E104E-D44D-49D6-B08D-1EABA5F815E9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108000" rIns="108000" tIns="36000" bIns="3600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LevelFirst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914400" indent="-231120">
              <a:lnSpc>
                <a:spcPct val="100000"/>
              </a:lnSpc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218960" indent="-231120">
              <a:lnSpc>
                <a:spcPct val="100000"/>
              </a:lnSpc>
              <a:buClr>
                <a:srgbClr val="ed9411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1523880" indent="-231120">
              <a:lnSpc>
                <a:spcPct val="100000"/>
              </a:lnSpc>
              <a:buClr>
                <a:srgbClr val="e28d10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Level`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Slide Title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7" name="Picture 7" descr=""/>
          <p:cNvPicPr/>
          <p:nvPr/>
        </p:nvPicPr>
        <p:blipFill>
          <a:blip r:embed="rId3"/>
          <a:stretch/>
        </p:blipFill>
        <p:spPr>
          <a:xfrm>
            <a:off x="9783000" y="319680"/>
            <a:ext cx="2211840" cy="5515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912960" y="4555800"/>
            <a:ext cx="10362960" cy="1217160"/>
          </a:xfrm>
          <a:prstGeom prst="rect">
            <a:avLst/>
          </a:prstGeom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Section Title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912960" y="5754960"/>
            <a:ext cx="10362960" cy="6135120"/>
          </a:xfrm>
          <a:prstGeom prst="rect">
            <a:avLst/>
          </a:prstGeom>
        </p:spPr>
        <p:txBody>
          <a:bodyPr lIns="36000" rIns="36000" tIns="36000" bIns="3600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Section Subtitle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4" name="Picture 4" descr=""/>
          <p:cNvPicPr/>
          <p:nvPr/>
        </p:nvPicPr>
        <p:blipFill>
          <a:blip r:embed="rId3"/>
          <a:stretch/>
        </p:blipFill>
        <p:spPr>
          <a:xfrm>
            <a:off x="9783000" y="319680"/>
            <a:ext cx="2211840" cy="5515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1529280" y="6400800"/>
            <a:ext cx="10482120" cy="4049640"/>
          </a:xfrm>
          <a:prstGeom prst="rect">
            <a:avLst/>
          </a:prstGeom>
        </p:spPr>
        <p:txBody>
          <a:bodyPr lIns="36000" rIns="36000" tIns="36000" bIns="3600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LevelCourse Web Site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Presentation Title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1" name="CustomShape 3"/>
          <p:cNvSpPr/>
          <p:nvPr/>
        </p:nvSpPr>
        <p:spPr>
          <a:xfrm rot="322800">
            <a:off x="10054080" y="2253960"/>
            <a:ext cx="3276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4"/>
          <p:cNvSpPr/>
          <p:nvPr/>
        </p:nvSpPr>
        <p:spPr>
          <a:xfrm rot="20630400">
            <a:off x="7554960" y="4340880"/>
            <a:ext cx="32760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5"/>
          <p:cNvSpPr/>
          <p:nvPr/>
        </p:nvSpPr>
        <p:spPr>
          <a:xfrm>
            <a:off x="11497680" y="4679640"/>
            <a:ext cx="2602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6"/>
          <p:cNvSpPr/>
          <p:nvPr/>
        </p:nvSpPr>
        <p:spPr>
          <a:xfrm rot="20971200">
            <a:off x="6090840" y="6108840"/>
            <a:ext cx="27396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7"/>
          <p:cNvSpPr/>
          <p:nvPr/>
        </p:nvSpPr>
        <p:spPr>
          <a:xfrm rot="568800">
            <a:off x="9145800" y="4032720"/>
            <a:ext cx="312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8"/>
          <p:cNvSpPr/>
          <p:nvPr/>
        </p:nvSpPr>
        <p:spPr>
          <a:xfrm rot="219600">
            <a:off x="7032600" y="2560320"/>
            <a:ext cx="3564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9"/>
          <p:cNvSpPr/>
          <p:nvPr/>
        </p:nvSpPr>
        <p:spPr>
          <a:xfrm rot="20972400">
            <a:off x="11751120" y="2320200"/>
            <a:ext cx="27396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10"/>
          <p:cNvSpPr/>
          <p:nvPr/>
        </p:nvSpPr>
        <p:spPr>
          <a:xfrm rot="562200">
            <a:off x="11772360" y="3448080"/>
            <a:ext cx="260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11"/>
          <p:cNvSpPr/>
          <p:nvPr/>
        </p:nvSpPr>
        <p:spPr>
          <a:xfrm rot="571200">
            <a:off x="11134080" y="5626440"/>
            <a:ext cx="2739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Picture 14" descr=""/>
          <p:cNvPicPr/>
          <p:nvPr/>
        </p:nvPicPr>
        <p:blipFill>
          <a:blip r:embed="rId3"/>
          <a:stretch/>
        </p:blipFill>
        <p:spPr>
          <a:xfrm rot="20967600">
            <a:off x="504000" y="2017800"/>
            <a:ext cx="2849040" cy="3305160"/>
          </a:xfrm>
          <a:prstGeom prst="rect">
            <a:avLst/>
          </a:prstGeom>
          <a:ln>
            <a:noFill/>
          </a:ln>
        </p:spPr>
      </p:pic>
      <p:sp>
        <p:nvSpPr>
          <p:cNvPr id="131" name="CustomShape 12"/>
          <p:cNvSpPr/>
          <p:nvPr/>
        </p:nvSpPr>
        <p:spPr>
          <a:xfrm rot="20949600">
            <a:off x="2718360" y="3305880"/>
            <a:ext cx="454068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Questions?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" name="Picture 16" descr=""/>
          <p:cNvPicPr/>
          <p:nvPr/>
        </p:nvPicPr>
        <p:blipFill>
          <a:blip r:embed="rId4"/>
          <a:stretch/>
        </p:blipFill>
        <p:spPr>
          <a:xfrm>
            <a:off x="9783000" y="319680"/>
            <a:ext cx="2211840" cy="551520"/>
          </a:xfrm>
          <a:prstGeom prst="rect">
            <a:avLst/>
          </a:prstGeom>
          <a:ln>
            <a:noFill/>
          </a:ln>
        </p:spPr>
      </p:pic>
      <p:pic>
        <p:nvPicPr>
          <p:cNvPr id="133" name="Picture 18" descr=""/>
          <p:cNvPicPr/>
          <p:nvPr/>
        </p:nvPicPr>
        <p:blipFill>
          <a:blip r:embed="rId5"/>
          <a:srcRect l="-16209" t="0" r="-16209" b="0"/>
          <a:stretch/>
        </p:blipFill>
        <p:spPr>
          <a:xfrm>
            <a:off x="303120" y="1246320"/>
            <a:ext cx="2763360" cy="957240"/>
          </a:xfrm>
          <a:prstGeom prst="rect">
            <a:avLst/>
          </a:prstGeom>
          <a:ln>
            <a:noFill/>
          </a:ln>
        </p:spPr>
      </p:pic>
      <p:pic>
        <p:nvPicPr>
          <p:cNvPr id="134" name="Picture 19" descr=""/>
          <p:cNvPicPr/>
          <p:nvPr/>
        </p:nvPicPr>
        <p:blipFill>
          <a:blip r:embed="rId6"/>
          <a:srcRect l="-5905" t="0" r="-5905" b="0"/>
          <a:stretch/>
        </p:blipFill>
        <p:spPr>
          <a:xfrm>
            <a:off x="3787200" y="1254960"/>
            <a:ext cx="2763360" cy="948600"/>
          </a:xfrm>
          <a:prstGeom prst="rect">
            <a:avLst/>
          </a:prstGeom>
          <a:ln>
            <a:noFill/>
          </a:ln>
        </p:spPr>
      </p:pic>
      <p:pic>
        <p:nvPicPr>
          <p:cNvPr id="135" name="Picture 20" descr=""/>
          <p:cNvPicPr/>
          <p:nvPr/>
        </p:nvPicPr>
        <p:blipFill>
          <a:blip r:embed="rId7"/>
          <a:srcRect l="-25005" t="0" r="-25005" b="0"/>
          <a:stretch/>
        </p:blipFill>
        <p:spPr>
          <a:xfrm>
            <a:off x="7271280" y="4002120"/>
            <a:ext cx="4613760" cy="948600"/>
          </a:xfrm>
          <a:prstGeom prst="rect">
            <a:avLst/>
          </a:prstGeom>
          <a:ln>
            <a:noFill/>
          </a:ln>
        </p:spPr>
      </p:pic>
      <p:pic>
        <p:nvPicPr>
          <p:cNvPr id="136" name="Picture 21" descr=""/>
          <p:cNvPicPr/>
          <p:nvPr/>
        </p:nvPicPr>
        <p:blipFill>
          <a:blip r:embed="rId8"/>
          <a:srcRect l="-708" t="0" r="-708" b="0"/>
          <a:stretch/>
        </p:blipFill>
        <p:spPr>
          <a:xfrm>
            <a:off x="7271280" y="5375520"/>
            <a:ext cx="4613760" cy="948600"/>
          </a:xfrm>
          <a:prstGeom prst="rect">
            <a:avLst/>
          </a:prstGeom>
          <a:ln>
            <a:noFill/>
          </a:ln>
        </p:spPr>
      </p:pic>
      <p:pic>
        <p:nvPicPr>
          <p:cNvPr id="137" name="Picture 22" descr=""/>
          <p:cNvPicPr/>
          <p:nvPr/>
        </p:nvPicPr>
        <p:blipFill>
          <a:blip r:embed="rId9"/>
          <a:srcRect l="0" t="-66517" r="0" b="-59511"/>
          <a:stretch/>
        </p:blipFill>
        <p:spPr>
          <a:xfrm>
            <a:off x="7271280" y="2619720"/>
            <a:ext cx="4613760" cy="957240"/>
          </a:xfrm>
          <a:prstGeom prst="rect">
            <a:avLst/>
          </a:prstGeom>
          <a:ln>
            <a:noFill/>
          </a:ln>
        </p:spPr>
      </p:pic>
      <p:pic>
        <p:nvPicPr>
          <p:cNvPr id="138" name="Picture 23" descr=""/>
          <p:cNvPicPr/>
          <p:nvPr/>
        </p:nvPicPr>
        <p:blipFill>
          <a:blip r:embed="rId10"/>
          <a:srcRect l="-14710" t="0" r="-14710" b="0"/>
          <a:stretch/>
        </p:blipFill>
        <p:spPr>
          <a:xfrm>
            <a:off x="303120" y="5375520"/>
            <a:ext cx="2763360" cy="948600"/>
          </a:xfrm>
          <a:prstGeom prst="rect">
            <a:avLst/>
          </a:prstGeom>
          <a:ln>
            <a:noFill/>
          </a:ln>
        </p:spPr>
      </p:pic>
      <p:pic>
        <p:nvPicPr>
          <p:cNvPr id="139" name="Picture 24" descr=""/>
          <p:cNvPicPr/>
          <p:nvPr/>
        </p:nvPicPr>
        <p:blipFill>
          <a:blip r:embed="rId11"/>
          <a:stretch/>
        </p:blipFill>
        <p:spPr>
          <a:xfrm>
            <a:off x="3787200" y="5375520"/>
            <a:ext cx="2763360" cy="948600"/>
          </a:xfrm>
          <a:prstGeom prst="rect">
            <a:avLst/>
          </a:prstGeom>
          <a:ln>
            <a:noFill/>
          </a:ln>
        </p:spPr>
      </p:pic>
      <p:pic>
        <p:nvPicPr>
          <p:cNvPr id="140" name="Picture 25" descr=""/>
          <p:cNvPicPr/>
          <p:nvPr/>
        </p:nvPicPr>
        <p:blipFill>
          <a:blip r:embed="rId12"/>
          <a:srcRect l="-9950" t="0" r="-9950" b="0"/>
          <a:stretch/>
        </p:blipFill>
        <p:spPr>
          <a:xfrm>
            <a:off x="7271280" y="1246320"/>
            <a:ext cx="4613760" cy="94860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chart" Target="../charts/chart3.xml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chart" Target="../charts/chart4.xml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chart" Target="../charts/chart5.xml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chart" Target="../charts/chart6.xml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chart" Target="../charts/chart7.xml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chart" Target="../charts/chart8.xml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chart" Target="../charts/chart9.xml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chart" Target="../charts/chart10.xml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chart" Target="../charts/chart11.xml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chart" Target="../charts/chart12.xml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chart" Target="../charts/chart13.xml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chart" Target="../charts/chart1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2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png"/><Relationship Id="rId19" Type="http://schemas.openxmlformats.org/officeDocument/2006/relationships/image" Target="../media/image70.png"/><Relationship Id="rId20" Type="http://schemas.openxmlformats.org/officeDocument/2006/relationships/image" Target="../media/image71.png"/><Relationship Id="rId21" Type="http://schemas.openxmlformats.org/officeDocument/2006/relationships/image" Target="../media/image72.png"/><Relationship Id="rId22" Type="http://schemas.openxmlformats.org/officeDocument/2006/relationships/slideLayout" Target="../slideLayouts/slideLayout13.xml"/><Relationship Id="rId23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2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2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Greedy_algorithm" TargetMode="External"/><Relationship Id="rId2" Type="http://schemas.openxmlformats.org/officeDocument/2006/relationships/hyperlink" Target="https://en.wikipedia.org/wiki/Genetic_algorithm" TargetMode="External"/><Relationship Id="rId3" Type="http://schemas.openxmlformats.org/officeDocument/2006/relationships/hyperlink" Target="https://en.wikipedia.org/wiki/Branch_and_bound" TargetMode="External"/><Relationship Id="rId4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hyperlink" Target="http://www.claymath.org/millennium-problems/p-vs-np-problem" TargetMode="External"/><Relationship Id="rId2" Type="http://schemas.openxmlformats.org/officeDocument/2006/relationships/hyperlink" Target="https://www.win.tue.nl/~gwoegi/P-versus-NP.htm" TargetMode="External"/><Relationship Id="rId3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NP-completeness" TargetMode="External"/><Relationship Id="rId2" Type="http://schemas.openxmlformats.org/officeDocument/2006/relationships/hyperlink" Target="http://en.wikipedia.org/wiki/P_versus_NP_problem" TargetMode="External"/><Relationship Id="rId3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25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hyperlink" Target="http://www.cs.bu.edu/~steng/teaching/Fall2003/lectures/lecture7.ppt" TargetMode="External"/><Relationship Id="rId2" Type="http://schemas.openxmlformats.org/officeDocument/2006/relationships/hyperlink" Target="http://www.cis.upenn.edu/~matuszek/cit594-2005/Lectures/36-greedy.ppt" TargetMode="External"/><Relationship Id="rId3" Type="http://schemas.openxmlformats.org/officeDocument/2006/relationships/hyperlink" Target="http://www.cs.berkeley.edu/~vazirani/algorithms/chap5.pdf" TargetMode="External"/><Relationship Id="rId4" Type="http://schemas.openxmlformats.org/officeDocument/2006/relationships/hyperlink" Target="http://www.programirane.org/" TargetMode="External"/><Relationship Id="rId5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4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hyperlink" Target="https://softuni.bg/opencourses/algorithms" TargetMode="Externa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slideLayout" Target="../slideLayouts/slideLayout37.xml"/><Relationship Id="rId11" Type="http://schemas.openxmlformats.org/officeDocument/2006/relationships/notesSlide" Target="../notesSlides/notesSlide8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www.introprogramming.info/english-intro-csharp-book/" TargetMode="External"/><Relationship Id="rId5" Type="http://schemas.openxmlformats.org/officeDocument/2006/relationships/hyperlink" Target="http://creativecommons.org/licenses/by-sa/4.0/" TargetMode="External"/><Relationship Id="rId6" Type="http://schemas.openxmlformats.org/officeDocument/2006/relationships/hyperlink" Target="http://telerikacademy.com/Courses/Courses/Details/186" TargetMode="External"/><Relationship Id="rId7" Type="http://schemas.openxmlformats.org/officeDocument/2006/relationships/hyperlink" Target="http://creativecommons.org/licenses/by-nc-sa/3.0/deed.en_US" TargetMode="External"/><Relationship Id="rId8" Type="http://schemas.openxmlformats.org/officeDocument/2006/relationships/image" Target="../media/image88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86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hyperlink" Target="http://softuni.foundation/" TargetMode="External"/><Relationship Id="rId3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://forum.softuni.bg/" TargetMode="External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slideLayout" Target="../slideLayouts/slideLayout49.xml"/><Relationship Id="rId11" Type="http://schemas.openxmlformats.org/officeDocument/2006/relationships/notesSlide" Target="../notesSlides/notesSlide8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3503520" y="665280"/>
            <a:ext cx="7991640" cy="108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Algorithms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3503520" y="1890360"/>
            <a:ext cx="7991640" cy="157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Brute-Force, </a:t>
            </a: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Heuristic Algorithms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760320" y="4601160"/>
            <a:ext cx="3187080" cy="5248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SoftUni Team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9" name="TextShape 4"/>
          <p:cNvSpPr txBox="1"/>
          <p:nvPr/>
        </p:nvSpPr>
        <p:spPr>
          <a:xfrm>
            <a:off x="760320" y="5070960"/>
            <a:ext cx="3187080" cy="4438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Technical Trainers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0" name="TextShape 5"/>
          <p:cNvSpPr txBox="1"/>
          <p:nvPr/>
        </p:nvSpPr>
        <p:spPr>
          <a:xfrm>
            <a:off x="760320" y="5576040"/>
            <a:ext cx="3187080" cy="3632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Software University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1" name="TextShape 6"/>
          <p:cNvSpPr txBox="1"/>
          <p:nvPr/>
        </p:nvSpPr>
        <p:spPr>
          <a:xfrm>
            <a:off x="760320" y="5917320"/>
            <a:ext cx="3187080" cy="3308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http://softuni.bg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22" name="Picture 4" descr=""/>
          <p:cNvPicPr/>
          <p:nvPr/>
        </p:nvPicPr>
        <p:blipFill>
          <a:blip r:embed="rId2"/>
          <a:stretch/>
        </p:blipFill>
        <p:spPr>
          <a:xfrm>
            <a:off x="821880" y="3310200"/>
            <a:ext cx="2175120" cy="760680"/>
          </a:xfrm>
          <a:prstGeom prst="rect">
            <a:avLst/>
          </a:prstGeom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23" name="Picture 18" descr=""/>
          <p:cNvPicPr/>
          <p:nvPr/>
        </p:nvPicPr>
        <p:blipFill>
          <a:blip r:embed="rId3"/>
          <a:stretch/>
        </p:blipFill>
        <p:spPr>
          <a:xfrm>
            <a:off x="6018120" y="3870720"/>
            <a:ext cx="2134080" cy="2341080"/>
          </a:xfrm>
          <a:prstGeom prst="rect">
            <a:avLst/>
          </a:prstGeom>
          <a:ln>
            <a:noFill/>
          </a:ln>
        </p:spPr>
      </p:pic>
      <p:sp>
        <p:nvSpPr>
          <p:cNvPr id="224" name="CustomShape 7"/>
          <p:cNvSpPr/>
          <p:nvPr/>
        </p:nvSpPr>
        <p:spPr>
          <a:xfrm rot="576000">
            <a:off x="4979880" y="3735720"/>
            <a:ext cx="2236320" cy="76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85000"/>
              </a:lnSpc>
            </a:pPr>
            <a:r>
              <a:rPr b="1" lang="en-US" sz="2400" spc="49" strike="noStrike">
                <a:solidFill>
                  <a:srgbClr val="fefef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</a:t>
            </a:r>
            <a:r>
              <a:rPr b="1" lang="en-US" sz="2400" spc="49" strike="noStrike">
                <a:solidFill>
                  <a:srgbClr val="fefef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1" lang="en-US" sz="2400" spc="49" strike="noStrike">
                <a:solidFill>
                  <a:srgbClr val="fefef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13" descr=""/>
          <p:cNvPicPr/>
          <p:nvPr/>
        </p:nvPicPr>
        <p:blipFill>
          <a:blip r:embed="rId4"/>
          <a:stretch/>
        </p:blipFill>
        <p:spPr>
          <a:xfrm>
            <a:off x="8183160" y="3510000"/>
            <a:ext cx="2793600" cy="2793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Brute-Force Algorithms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1217520" y="2362320"/>
            <a:ext cx="9219960" cy="2666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3"/>
          <p:cNvSpPr/>
          <p:nvPr/>
        </p:nvSpPr>
        <p:spPr>
          <a:xfrm>
            <a:off x="15987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4"/>
          <p:cNvSpPr/>
          <p:nvPr/>
        </p:nvSpPr>
        <p:spPr>
          <a:xfrm>
            <a:off x="33512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5"/>
          <p:cNvSpPr/>
          <p:nvPr/>
        </p:nvSpPr>
        <p:spPr>
          <a:xfrm>
            <a:off x="510372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6"/>
          <p:cNvSpPr/>
          <p:nvPr/>
        </p:nvSpPr>
        <p:spPr>
          <a:xfrm>
            <a:off x="68565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7"/>
          <p:cNvSpPr/>
          <p:nvPr/>
        </p:nvSpPr>
        <p:spPr>
          <a:xfrm>
            <a:off x="86090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Brute-Force Algorithms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1217520" y="2362320"/>
            <a:ext cx="9219960" cy="2666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"/>
          <p:cNvSpPr/>
          <p:nvPr/>
        </p:nvSpPr>
        <p:spPr>
          <a:xfrm>
            <a:off x="15987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4"/>
          <p:cNvSpPr/>
          <p:nvPr/>
        </p:nvSpPr>
        <p:spPr>
          <a:xfrm>
            <a:off x="33512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5"/>
          <p:cNvSpPr/>
          <p:nvPr/>
        </p:nvSpPr>
        <p:spPr>
          <a:xfrm>
            <a:off x="510372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6"/>
          <p:cNvSpPr/>
          <p:nvPr/>
        </p:nvSpPr>
        <p:spPr>
          <a:xfrm>
            <a:off x="68565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7"/>
          <p:cNvSpPr/>
          <p:nvPr/>
        </p:nvSpPr>
        <p:spPr>
          <a:xfrm>
            <a:off x="86090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Brute-Force Algorithms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1217520" y="2362320"/>
            <a:ext cx="9219960" cy="2666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3"/>
          <p:cNvSpPr/>
          <p:nvPr/>
        </p:nvSpPr>
        <p:spPr>
          <a:xfrm>
            <a:off x="15987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4"/>
          <p:cNvSpPr/>
          <p:nvPr/>
        </p:nvSpPr>
        <p:spPr>
          <a:xfrm>
            <a:off x="33512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5"/>
          <p:cNvSpPr/>
          <p:nvPr/>
        </p:nvSpPr>
        <p:spPr>
          <a:xfrm>
            <a:off x="510372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6"/>
          <p:cNvSpPr/>
          <p:nvPr/>
        </p:nvSpPr>
        <p:spPr>
          <a:xfrm>
            <a:off x="68565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7"/>
          <p:cNvSpPr/>
          <p:nvPr/>
        </p:nvSpPr>
        <p:spPr>
          <a:xfrm>
            <a:off x="86090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Brute-Force Algorithms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1293840" y="1676520"/>
            <a:ext cx="9219960" cy="2666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3"/>
          <p:cNvSpPr/>
          <p:nvPr/>
        </p:nvSpPr>
        <p:spPr>
          <a:xfrm>
            <a:off x="1674720" y="19810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4"/>
          <p:cNvSpPr/>
          <p:nvPr/>
        </p:nvSpPr>
        <p:spPr>
          <a:xfrm>
            <a:off x="3427560" y="19810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5"/>
          <p:cNvSpPr/>
          <p:nvPr/>
        </p:nvSpPr>
        <p:spPr>
          <a:xfrm>
            <a:off x="5180040" y="19810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6"/>
          <p:cNvSpPr/>
          <p:nvPr/>
        </p:nvSpPr>
        <p:spPr>
          <a:xfrm>
            <a:off x="6932520" y="19810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7"/>
          <p:cNvSpPr/>
          <p:nvPr/>
        </p:nvSpPr>
        <p:spPr>
          <a:xfrm>
            <a:off x="8685360" y="19810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8"/>
          <p:cNvSpPr/>
          <p:nvPr/>
        </p:nvSpPr>
        <p:spPr>
          <a:xfrm>
            <a:off x="-701280" y="4800600"/>
            <a:ext cx="1358640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 x 10 x 10 x 10 x 10 = 100,000 combinations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912960" y="489456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Algorithms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5" name="TextShape 2"/>
          <p:cNvSpPr txBox="1"/>
          <p:nvPr/>
        </p:nvSpPr>
        <p:spPr>
          <a:xfrm>
            <a:off x="912960" y="57549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Picking Locally Optimal Solution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06" name="Picture 2" descr=""/>
          <p:cNvPicPr/>
          <p:nvPr/>
        </p:nvPicPr>
        <p:blipFill>
          <a:blip r:embed="rId1"/>
          <a:stretch/>
        </p:blipFill>
        <p:spPr>
          <a:xfrm>
            <a:off x="3732120" y="533520"/>
            <a:ext cx="4723920" cy="472392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BF1B73F-4DAF-4572-8942-61270C1E6FCC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8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computer science, an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optimization problem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 the problem of finding the best solution from all feasible solutions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Finding the </a:t>
            </a: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optimal 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among </a:t>
            </a: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many candidates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Examples of optimization problems: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Find the </a:t>
            </a: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shortest path 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from Sofia to Varna on the map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Find the </a:t>
            </a: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maximum increasing subsequence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 integer sequence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Traveling salesman problem 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(minimal Hamilton cycle)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914400" indent="-231120">
              <a:lnSpc>
                <a:spcPct val="100000"/>
              </a:lnSpc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Find the shortest route that visits each city and returns to the origin city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Optimization Problems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117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159" end="1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194" end="2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248" end="3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308" end="3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360" end="4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96C4F1EB-E429-4470-9B21-C082A44E19D1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algorithms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are a category of algorithms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solving optimization problems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Usually more efficient than the other algorithms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914400" indent="-231120">
              <a:lnSpc>
                <a:spcPct val="100000"/>
              </a:lnSpc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But can produce </a:t>
            </a: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non-optimal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(incorrect) result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algorithms pick the best local solution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Pick the optimum from their current position &amp; point of view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algorithms assume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always choosing a local optimum leads to the global optimum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is sometimes correct, but sometimes it is not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2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Algorithms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81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130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177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224" end="2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285" end="3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370" end="4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912960" y="489456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 of Coins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4" name="TextShape 2"/>
          <p:cNvSpPr txBox="1"/>
          <p:nvPr/>
        </p:nvSpPr>
        <p:spPr>
          <a:xfrm>
            <a:off x="912960" y="57549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Problem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2795040" y="19051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4"/>
          <p:cNvSpPr/>
          <p:nvPr/>
        </p:nvSpPr>
        <p:spPr>
          <a:xfrm>
            <a:off x="3274920" y="31240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5"/>
          <p:cNvSpPr/>
          <p:nvPr/>
        </p:nvSpPr>
        <p:spPr>
          <a:xfrm>
            <a:off x="5277240" y="351396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6"/>
          <p:cNvSpPr/>
          <p:nvPr/>
        </p:nvSpPr>
        <p:spPr>
          <a:xfrm>
            <a:off x="4591440" y="19810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7"/>
          <p:cNvSpPr/>
          <p:nvPr/>
        </p:nvSpPr>
        <p:spPr>
          <a:xfrm>
            <a:off x="8020440" y="2200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8"/>
          <p:cNvSpPr/>
          <p:nvPr/>
        </p:nvSpPr>
        <p:spPr>
          <a:xfrm>
            <a:off x="6801480" y="320364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9"/>
          <p:cNvSpPr/>
          <p:nvPr/>
        </p:nvSpPr>
        <p:spPr>
          <a:xfrm>
            <a:off x="6386400" y="155556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1$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53E8704F-56EE-450B-92D2-6E8EB1EE9B31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3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Consider the US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currency coins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{ </a:t>
            </a: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0.01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0.02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0.05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0.10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}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Problem "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 of Coins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Gather a sum of money, using the least possible number of coins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algorithm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for "Sum of Coins":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Take the largest coin while possible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Then take the second largest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Etc.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4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Algorithms: Sum of Coins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32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58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82" end="1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146" end="1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183" end="2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220" end="2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249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4DBDC6D-F3C6-44E5-A2C6-5F359BC1036A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6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 of Coins Visualization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746604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4"/>
          <p:cNvSpPr/>
          <p:nvPr/>
        </p:nvSpPr>
        <p:spPr>
          <a:xfrm>
            <a:off x="35035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5"/>
          <p:cNvSpPr/>
          <p:nvPr/>
        </p:nvSpPr>
        <p:spPr>
          <a:xfrm>
            <a:off x="61711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6"/>
          <p:cNvSpPr/>
          <p:nvPr/>
        </p:nvSpPr>
        <p:spPr>
          <a:xfrm>
            <a:off x="48589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7"/>
          <p:cNvSpPr/>
          <p:nvPr/>
        </p:nvSpPr>
        <p:spPr>
          <a:xfrm>
            <a:off x="3656160" y="2971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8"/>
          <p:cNvSpPr/>
          <p:nvPr/>
        </p:nvSpPr>
        <p:spPr>
          <a:xfrm>
            <a:off x="5011560" y="2971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9"/>
          <p:cNvSpPr/>
          <p:nvPr/>
        </p:nvSpPr>
        <p:spPr>
          <a:xfrm>
            <a:off x="6323400" y="2971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10"/>
          <p:cNvSpPr/>
          <p:nvPr/>
        </p:nvSpPr>
        <p:spPr>
          <a:xfrm>
            <a:off x="7618320" y="2971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11"/>
          <p:cNvSpPr/>
          <p:nvPr/>
        </p:nvSpPr>
        <p:spPr>
          <a:xfrm>
            <a:off x="949680" y="4724280"/>
            <a:ext cx="19414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Actual: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12"/>
          <p:cNvSpPr/>
          <p:nvPr/>
        </p:nvSpPr>
        <p:spPr>
          <a:xfrm>
            <a:off x="2710440" y="4724280"/>
            <a:ext cx="5025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13"/>
          <p:cNvSpPr/>
          <p:nvPr/>
        </p:nvSpPr>
        <p:spPr>
          <a:xfrm>
            <a:off x="4737600" y="1499040"/>
            <a:ext cx="27262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Target: 18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D341CE4-E99C-4BDE-847E-B7E07C9C4ED9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Table of Contents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28" name="Section Zoom 5" descr=""/>
          <p:cNvPicPr/>
          <p:nvPr/>
        </p:nvPicPr>
        <p:blipFill>
          <a:blip r:embed="rId1"/>
          <a:stretch/>
        </p:blipFill>
        <p:spPr>
          <a:xfrm>
            <a:off x="912960" y="1600200"/>
            <a:ext cx="3046680" cy="1714320"/>
          </a:xfrm>
          <a:prstGeom prst="rect">
            <a:avLst/>
          </a:prstGeom>
          <a:ln w="3240">
            <a:solidFill>
              <a:srgbClr val="d3d3d3"/>
            </a:solidFill>
            <a:round/>
          </a:ln>
        </p:spPr>
      </p:pic>
      <p:pic>
        <p:nvPicPr>
          <p:cNvPr id="229" name="Section Zoom 7" descr=""/>
          <p:cNvPicPr/>
          <p:nvPr/>
        </p:nvPicPr>
        <p:blipFill>
          <a:blip r:embed="rId2"/>
          <a:stretch/>
        </p:blipFill>
        <p:spPr>
          <a:xfrm>
            <a:off x="4341960" y="1600200"/>
            <a:ext cx="3046680" cy="1714320"/>
          </a:xfrm>
          <a:prstGeom prst="rect">
            <a:avLst/>
          </a:prstGeom>
          <a:ln w="3240">
            <a:solidFill>
              <a:srgbClr val="d3d3d3"/>
            </a:solidFill>
            <a:round/>
          </a:ln>
        </p:spPr>
      </p:pic>
      <p:pic>
        <p:nvPicPr>
          <p:cNvPr id="230" name="Section Zoom 10" descr=""/>
          <p:cNvPicPr/>
          <p:nvPr/>
        </p:nvPicPr>
        <p:blipFill>
          <a:blip r:embed="rId3"/>
          <a:stretch/>
        </p:blipFill>
        <p:spPr>
          <a:xfrm>
            <a:off x="6018120" y="4114800"/>
            <a:ext cx="3046680" cy="1714320"/>
          </a:xfrm>
          <a:prstGeom prst="rect">
            <a:avLst/>
          </a:prstGeom>
          <a:ln w="3240">
            <a:solidFill>
              <a:srgbClr val="d3d3d3"/>
            </a:solidFill>
            <a:round/>
          </a:ln>
        </p:spPr>
      </p:pic>
      <p:pic>
        <p:nvPicPr>
          <p:cNvPr id="231" name="Section Zoom 14" descr=""/>
          <p:cNvPicPr/>
          <p:nvPr/>
        </p:nvPicPr>
        <p:blipFill>
          <a:blip r:embed="rId4"/>
          <a:stretch/>
        </p:blipFill>
        <p:spPr>
          <a:xfrm>
            <a:off x="7770960" y="1600200"/>
            <a:ext cx="3046680" cy="1714320"/>
          </a:xfrm>
          <a:prstGeom prst="rect">
            <a:avLst/>
          </a:prstGeom>
          <a:ln w="3240">
            <a:solidFill>
              <a:srgbClr val="d3d3d3"/>
            </a:solidFill>
            <a:round/>
          </a:ln>
        </p:spPr>
      </p:pic>
      <p:pic>
        <p:nvPicPr>
          <p:cNvPr id="232" name="Section Zoom 16" descr=""/>
          <p:cNvPicPr/>
          <p:nvPr/>
        </p:nvPicPr>
        <p:blipFill>
          <a:blip r:embed="rId5"/>
          <a:stretch/>
        </p:blipFill>
        <p:spPr>
          <a:xfrm>
            <a:off x="2589120" y="4114800"/>
            <a:ext cx="3046680" cy="1714320"/>
          </a:xfrm>
          <a:prstGeom prst="rect">
            <a:avLst/>
          </a:prstGeom>
          <a:ln w="3240">
            <a:solidFill>
              <a:srgbClr val="d3d3d3"/>
            </a:solidFill>
            <a:round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85FABF2-8BE5-4241-AFBF-5B47F5E85574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9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 of Coins Visualization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746604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4"/>
          <p:cNvSpPr/>
          <p:nvPr/>
        </p:nvSpPr>
        <p:spPr>
          <a:xfrm>
            <a:off x="35035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5"/>
          <p:cNvSpPr/>
          <p:nvPr/>
        </p:nvSpPr>
        <p:spPr>
          <a:xfrm>
            <a:off x="61711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6"/>
          <p:cNvSpPr/>
          <p:nvPr/>
        </p:nvSpPr>
        <p:spPr>
          <a:xfrm>
            <a:off x="48589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CustomShape 7"/>
          <p:cNvSpPr/>
          <p:nvPr/>
        </p:nvSpPr>
        <p:spPr>
          <a:xfrm>
            <a:off x="5011560" y="2971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8"/>
          <p:cNvSpPr/>
          <p:nvPr/>
        </p:nvSpPr>
        <p:spPr>
          <a:xfrm>
            <a:off x="6323400" y="2971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9"/>
          <p:cNvSpPr/>
          <p:nvPr/>
        </p:nvSpPr>
        <p:spPr>
          <a:xfrm>
            <a:off x="7618320" y="2971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10"/>
          <p:cNvSpPr/>
          <p:nvPr/>
        </p:nvSpPr>
        <p:spPr>
          <a:xfrm>
            <a:off x="949680" y="4724280"/>
            <a:ext cx="19414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Actual: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11"/>
          <p:cNvSpPr/>
          <p:nvPr/>
        </p:nvSpPr>
        <p:spPr>
          <a:xfrm>
            <a:off x="2678760" y="4724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12"/>
          <p:cNvSpPr/>
          <p:nvPr/>
        </p:nvSpPr>
        <p:spPr>
          <a:xfrm>
            <a:off x="4737600" y="1499040"/>
            <a:ext cx="27262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Target: 18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13"/>
          <p:cNvSpPr/>
          <p:nvPr/>
        </p:nvSpPr>
        <p:spPr>
          <a:xfrm>
            <a:off x="391140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D103DB69-C2D4-4475-BE5E-2BF4DB4CD99E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 of Coins Visualization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746604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4"/>
          <p:cNvSpPr/>
          <p:nvPr/>
        </p:nvSpPr>
        <p:spPr>
          <a:xfrm>
            <a:off x="35035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5"/>
          <p:cNvSpPr/>
          <p:nvPr/>
        </p:nvSpPr>
        <p:spPr>
          <a:xfrm>
            <a:off x="61711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6"/>
          <p:cNvSpPr/>
          <p:nvPr/>
        </p:nvSpPr>
        <p:spPr>
          <a:xfrm>
            <a:off x="48589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7"/>
          <p:cNvSpPr/>
          <p:nvPr/>
        </p:nvSpPr>
        <p:spPr>
          <a:xfrm>
            <a:off x="391140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CustomShape 8"/>
          <p:cNvSpPr/>
          <p:nvPr/>
        </p:nvSpPr>
        <p:spPr>
          <a:xfrm>
            <a:off x="533916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9"/>
          <p:cNvSpPr/>
          <p:nvPr/>
        </p:nvSpPr>
        <p:spPr>
          <a:xfrm>
            <a:off x="6323400" y="2971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10"/>
          <p:cNvSpPr/>
          <p:nvPr/>
        </p:nvSpPr>
        <p:spPr>
          <a:xfrm>
            <a:off x="7618320" y="2971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CustomShape 11"/>
          <p:cNvSpPr/>
          <p:nvPr/>
        </p:nvSpPr>
        <p:spPr>
          <a:xfrm>
            <a:off x="4737600" y="1499040"/>
            <a:ext cx="27262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Target: 18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12"/>
          <p:cNvSpPr/>
          <p:nvPr/>
        </p:nvSpPr>
        <p:spPr>
          <a:xfrm>
            <a:off x="949680" y="4724280"/>
            <a:ext cx="19414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Actual: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CustomShape 13"/>
          <p:cNvSpPr/>
          <p:nvPr/>
        </p:nvSpPr>
        <p:spPr>
          <a:xfrm>
            <a:off x="2678760" y="4724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15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98CE7F6-8D30-4100-888F-9FA967F82568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5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 of Coins Visualization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746604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4"/>
          <p:cNvSpPr/>
          <p:nvPr/>
        </p:nvSpPr>
        <p:spPr>
          <a:xfrm>
            <a:off x="35035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5"/>
          <p:cNvSpPr/>
          <p:nvPr/>
        </p:nvSpPr>
        <p:spPr>
          <a:xfrm>
            <a:off x="61711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6"/>
          <p:cNvSpPr/>
          <p:nvPr/>
        </p:nvSpPr>
        <p:spPr>
          <a:xfrm>
            <a:off x="48589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7"/>
          <p:cNvSpPr/>
          <p:nvPr/>
        </p:nvSpPr>
        <p:spPr>
          <a:xfrm>
            <a:off x="391140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CustomShape 8"/>
          <p:cNvSpPr/>
          <p:nvPr/>
        </p:nvSpPr>
        <p:spPr>
          <a:xfrm>
            <a:off x="533916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9"/>
          <p:cNvSpPr/>
          <p:nvPr/>
        </p:nvSpPr>
        <p:spPr>
          <a:xfrm>
            <a:off x="676656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CustomShape 10"/>
          <p:cNvSpPr/>
          <p:nvPr/>
        </p:nvSpPr>
        <p:spPr>
          <a:xfrm>
            <a:off x="7618320" y="2971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11"/>
          <p:cNvSpPr/>
          <p:nvPr/>
        </p:nvSpPr>
        <p:spPr>
          <a:xfrm>
            <a:off x="4737600" y="1499040"/>
            <a:ext cx="27262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Target: 18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CustomShape 12"/>
          <p:cNvSpPr/>
          <p:nvPr/>
        </p:nvSpPr>
        <p:spPr>
          <a:xfrm>
            <a:off x="949680" y="4724280"/>
            <a:ext cx="19414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Actual: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13"/>
          <p:cNvSpPr/>
          <p:nvPr/>
        </p:nvSpPr>
        <p:spPr>
          <a:xfrm>
            <a:off x="2678760" y="4724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17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A72B750-F9AA-4FD5-8400-41876551159F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8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 of Coins Visualization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9" name="CustomShape 3"/>
          <p:cNvSpPr/>
          <p:nvPr/>
        </p:nvSpPr>
        <p:spPr>
          <a:xfrm>
            <a:off x="746604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CustomShape 4"/>
          <p:cNvSpPr/>
          <p:nvPr/>
        </p:nvSpPr>
        <p:spPr>
          <a:xfrm>
            <a:off x="35035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5"/>
          <p:cNvSpPr/>
          <p:nvPr/>
        </p:nvSpPr>
        <p:spPr>
          <a:xfrm>
            <a:off x="61711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6"/>
          <p:cNvSpPr/>
          <p:nvPr/>
        </p:nvSpPr>
        <p:spPr>
          <a:xfrm>
            <a:off x="48589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7"/>
          <p:cNvSpPr/>
          <p:nvPr/>
        </p:nvSpPr>
        <p:spPr>
          <a:xfrm>
            <a:off x="391140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8"/>
          <p:cNvSpPr/>
          <p:nvPr/>
        </p:nvSpPr>
        <p:spPr>
          <a:xfrm>
            <a:off x="533916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9"/>
          <p:cNvSpPr/>
          <p:nvPr/>
        </p:nvSpPr>
        <p:spPr>
          <a:xfrm>
            <a:off x="676656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10"/>
          <p:cNvSpPr/>
          <p:nvPr/>
        </p:nvSpPr>
        <p:spPr>
          <a:xfrm>
            <a:off x="819432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11"/>
          <p:cNvSpPr/>
          <p:nvPr/>
        </p:nvSpPr>
        <p:spPr>
          <a:xfrm>
            <a:off x="4737600" y="1499040"/>
            <a:ext cx="27262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Target: 18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12"/>
          <p:cNvSpPr/>
          <p:nvPr/>
        </p:nvSpPr>
        <p:spPr>
          <a:xfrm>
            <a:off x="949680" y="4724280"/>
            <a:ext cx="19414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Actual: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CustomShape 13"/>
          <p:cNvSpPr/>
          <p:nvPr/>
        </p:nvSpPr>
        <p:spPr>
          <a:xfrm>
            <a:off x="2678760" y="4724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18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0" name="Graphic 15" descr=""/>
          <p:cNvPicPr/>
          <p:nvPr/>
        </p:nvPicPr>
        <p:blipFill>
          <a:blip r:embed="rId1"/>
          <a:stretch/>
        </p:blipFill>
        <p:spPr>
          <a:xfrm>
            <a:off x="9447120" y="2362320"/>
            <a:ext cx="1752120" cy="17521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FF75E890-3756-4D72-AA99-FEEFDE7B8012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 of Coins – Solution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608040" y="1447920"/>
            <a:ext cx="10958040" cy="38005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int finalSum = 18;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int currentSum = 0;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int[] coins = { 10, 10, 5, 5, 2, 2, 1, 1 };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Queue&lt;int&gt; resultCoins = new Queue&lt;int&gt;();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//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Next Slide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Console.WriteLine("Sum not found");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2AD75B5-733F-4EB0-B876-4347E9E1161B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5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 of Coins – Solution(2)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6" name="CustomShape 3"/>
          <p:cNvSpPr/>
          <p:nvPr/>
        </p:nvSpPr>
        <p:spPr>
          <a:xfrm>
            <a:off x="608040" y="1447920"/>
            <a:ext cx="10958040" cy="4738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for (int i = 0; i &lt; coins.Length; i++)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if (currentSum + coins[i] &gt; finalSum) continue;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currentSum += coins[i];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resultCoins.Enqueue(coins[i]);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if (currentSum == finalSum)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//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Sum Found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Shape 1"/>
          <p:cNvSpPr txBox="1"/>
          <p:nvPr/>
        </p:nvSpPr>
        <p:spPr>
          <a:xfrm>
            <a:off x="912960" y="489456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Peak Point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8" name="TextShape 2"/>
          <p:cNvSpPr txBox="1"/>
          <p:nvPr/>
        </p:nvSpPr>
        <p:spPr>
          <a:xfrm>
            <a:off x="912960" y="57549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Problem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399" name="Chart 12"/>
          <p:cNvGraphicFramePr/>
          <p:nvPr/>
        </p:nvGraphicFramePr>
        <p:xfrm>
          <a:off x="3726360" y="990720"/>
          <a:ext cx="4735800" cy="3721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ABB9367-AE5F-400F-8D05-17204FA7BE00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1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Find the peak point on a curve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2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Algorithms: Peak Point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403" name="Chart 4"/>
          <p:cNvGraphicFramePr/>
          <p:nvPr/>
        </p:nvGraphicFramePr>
        <p:xfrm>
          <a:off x="3724920" y="2296800"/>
          <a:ext cx="4735800" cy="3721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04" name="CustomShape 4"/>
          <p:cNvSpPr/>
          <p:nvPr/>
        </p:nvSpPr>
        <p:spPr>
          <a:xfrm>
            <a:off x="6792840" y="2743200"/>
            <a:ext cx="262440" cy="26244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9C2AD6C-2DF9-4FEB-A49A-27847C05A3B0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6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Peak Point Visualization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407" name="Chart 4"/>
          <p:cNvGraphicFramePr/>
          <p:nvPr/>
        </p:nvGraphicFramePr>
        <p:xfrm>
          <a:off x="2589120" y="1372320"/>
          <a:ext cx="6557040" cy="5152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08" name="CustomShape 3"/>
          <p:cNvSpPr/>
          <p:nvPr/>
        </p:nvSpPr>
        <p:spPr>
          <a:xfrm>
            <a:off x="2970360" y="5943600"/>
            <a:ext cx="262440" cy="26244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64CB451B-306F-4CB0-A84E-6FDFDFBCD537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0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Peak Point Visualization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411" name="Chart 4"/>
          <p:cNvGraphicFramePr/>
          <p:nvPr/>
        </p:nvGraphicFramePr>
        <p:xfrm>
          <a:off x="2589120" y="1372320"/>
          <a:ext cx="6557040" cy="5152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12" name="CustomShape 3"/>
          <p:cNvSpPr/>
          <p:nvPr/>
        </p:nvSpPr>
        <p:spPr>
          <a:xfrm>
            <a:off x="3351240" y="5867280"/>
            <a:ext cx="262440" cy="26244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E986A85E-12E0-4B40-82BF-3C3450F3E2AA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190440" y="1151280"/>
            <a:ext cx="11804400" cy="5373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algn="ctr"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b="1" lang="en-US" sz="8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sli.do</a:t>
            </a:r>
            <a:r>
              <a:rPr b="1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1" lang="en-US" sz="1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#DsAlgo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5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Have a Question?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61DAFA0-C540-4E9B-BEFD-D539159D797D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Peak Point Visualization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415" name="Chart 4"/>
          <p:cNvGraphicFramePr/>
          <p:nvPr/>
        </p:nvGraphicFramePr>
        <p:xfrm>
          <a:off x="2589120" y="1372320"/>
          <a:ext cx="6557040" cy="5152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16" name="CustomShape 3"/>
          <p:cNvSpPr/>
          <p:nvPr/>
        </p:nvSpPr>
        <p:spPr>
          <a:xfrm>
            <a:off x="4113360" y="5715000"/>
            <a:ext cx="262440" cy="26244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DB13E8D8-EE8D-4D5C-A1CC-F5F02068C15D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8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Peak Point Visualization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419" name="Chart 4"/>
          <p:cNvGraphicFramePr/>
          <p:nvPr/>
        </p:nvGraphicFramePr>
        <p:xfrm>
          <a:off x="2589120" y="1372320"/>
          <a:ext cx="6557040" cy="5152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20" name="CustomShape 3"/>
          <p:cNvSpPr/>
          <p:nvPr/>
        </p:nvSpPr>
        <p:spPr>
          <a:xfrm>
            <a:off x="4977720" y="5562720"/>
            <a:ext cx="262440" cy="26244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F4A9A18A-086A-4A36-A03C-FA3F4D5C53DE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Peak Point Visualization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423" name="Chart 4"/>
          <p:cNvGraphicFramePr/>
          <p:nvPr/>
        </p:nvGraphicFramePr>
        <p:xfrm>
          <a:off x="2589120" y="1372320"/>
          <a:ext cx="6557040" cy="5152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24" name="CustomShape 3"/>
          <p:cNvSpPr/>
          <p:nvPr/>
        </p:nvSpPr>
        <p:spPr>
          <a:xfrm>
            <a:off x="5942160" y="5257800"/>
            <a:ext cx="262440" cy="26244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BFAB301-01EF-438E-B22D-49D73787BFC6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6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Peak Point Visualization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427" name="Chart 4"/>
          <p:cNvGraphicFramePr/>
          <p:nvPr/>
        </p:nvGraphicFramePr>
        <p:xfrm>
          <a:off x="2589120" y="1372320"/>
          <a:ext cx="6557040" cy="5152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28" name="CustomShape 3"/>
          <p:cNvSpPr/>
          <p:nvPr/>
        </p:nvSpPr>
        <p:spPr>
          <a:xfrm>
            <a:off x="6399360" y="3948480"/>
            <a:ext cx="262440" cy="26244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8127C14E-1391-4D74-B2D1-38F6B03DE362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Peak Point Visualization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431" name="Chart 4"/>
          <p:cNvGraphicFramePr/>
          <p:nvPr/>
        </p:nvGraphicFramePr>
        <p:xfrm>
          <a:off x="2589120" y="1372320"/>
          <a:ext cx="6557040" cy="5152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32" name="CustomShape 3"/>
          <p:cNvSpPr/>
          <p:nvPr/>
        </p:nvSpPr>
        <p:spPr>
          <a:xfrm>
            <a:off x="6703920" y="2438280"/>
            <a:ext cx="262440" cy="26244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6D877C8F-BFA0-4B46-A835-155B82BEFAAD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Peak Point Visualization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435" name="Chart 4"/>
          <p:cNvGraphicFramePr/>
          <p:nvPr/>
        </p:nvGraphicFramePr>
        <p:xfrm>
          <a:off x="2589120" y="1372320"/>
          <a:ext cx="6557040" cy="5152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36" name="CustomShape 3"/>
          <p:cNvSpPr/>
          <p:nvPr/>
        </p:nvSpPr>
        <p:spPr>
          <a:xfrm>
            <a:off x="6913440" y="2000160"/>
            <a:ext cx="262440" cy="26244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7" name="Graphic 5" descr=""/>
          <p:cNvPicPr/>
          <p:nvPr/>
        </p:nvPicPr>
        <p:blipFill>
          <a:blip r:embed="rId2"/>
          <a:stretch/>
        </p:blipFill>
        <p:spPr>
          <a:xfrm>
            <a:off x="9447120" y="2362320"/>
            <a:ext cx="1752120" cy="17521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912960" y="487692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Algorithm for Sum of Coins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9" name="TextShape 2"/>
          <p:cNvSpPr txBox="1"/>
          <p:nvPr/>
        </p:nvSpPr>
        <p:spPr>
          <a:xfrm>
            <a:off x="912960" y="57549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Live Coding Exercise (Lab)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40" name="Picture 2" descr=""/>
          <p:cNvPicPr/>
          <p:nvPr/>
        </p:nvPicPr>
        <p:blipFill>
          <a:blip r:embed="rId1"/>
          <a:stretch/>
        </p:blipFill>
        <p:spPr>
          <a:xfrm>
            <a:off x="4494240" y="1447920"/>
            <a:ext cx="3200040" cy="3200040"/>
          </a:xfrm>
          <a:prstGeom prst="rect">
            <a:avLst/>
          </a:prstGeom>
          <a:ln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912960" y="495288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Failure Cases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2" name="TextShape 2"/>
          <p:cNvSpPr txBox="1"/>
          <p:nvPr/>
        </p:nvSpPr>
        <p:spPr>
          <a:xfrm>
            <a:off x="912960" y="57549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Algorithms Often Fail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3" name="TextShape 3"/>
          <p:cNvSpPr txBox="1"/>
          <p:nvPr/>
        </p:nvSpPr>
        <p:spPr>
          <a:xfrm>
            <a:off x="11760120" y="6524640"/>
            <a:ext cx="428400" cy="196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FD5948B4-B630-4A10-A6B8-FCB9FCEBA319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44" name="Picture 8" descr=""/>
          <p:cNvPicPr/>
          <p:nvPr/>
        </p:nvPicPr>
        <p:blipFill>
          <a:blip r:embed="rId1"/>
          <a:stretch/>
        </p:blipFill>
        <p:spPr>
          <a:xfrm>
            <a:off x="3732120" y="533520"/>
            <a:ext cx="4723920" cy="4723920"/>
          </a:xfrm>
          <a:prstGeom prst="rect">
            <a:avLst/>
          </a:prstGeom>
          <a:ln>
            <a:noFill/>
          </a:ln>
        </p:spPr>
      </p:pic>
      <p:pic>
        <p:nvPicPr>
          <p:cNvPr id="445" name="Graphic 10" descr=""/>
          <p:cNvPicPr/>
          <p:nvPr/>
        </p:nvPicPr>
        <p:blipFill>
          <a:blip r:embed="rId2"/>
          <a:stretch/>
        </p:blipFill>
        <p:spPr>
          <a:xfrm>
            <a:off x="3998880" y="1098360"/>
            <a:ext cx="4190760" cy="419076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 of Coins Failure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949680" y="4724280"/>
            <a:ext cx="19414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Actual: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CustomShape 3"/>
          <p:cNvSpPr/>
          <p:nvPr/>
        </p:nvSpPr>
        <p:spPr>
          <a:xfrm>
            <a:off x="2710440" y="4724280"/>
            <a:ext cx="5025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4"/>
          <p:cNvSpPr/>
          <p:nvPr/>
        </p:nvSpPr>
        <p:spPr>
          <a:xfrm>
            <a:off x="4737600" y="1499040"/>
            <a:ext cx="27262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Target: 18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CustomShape 5"/>
          <p:cNvSpPr/>
          <p:nvPr/>
        </p:nvSpPr>
        <p:spPr>
          <a:xfrm>
            <a:off x="771084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6"/>
          <p:cNvSpPr/>
          <p:nvPr/>
        </p:nvSpPr>
        <p:spPr>
          <a:xfrm>
            <a:off x="37483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2" name="CustomShape 7"/>
          <p:cNvSpPr/>
          <p:nvPr/>
        </p:nvSpPr>
        <p:spPr>
          <a:xfrm>
            <a:off x="64159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CustomShape 8"/>
          <p:cNvSpPr/>
          <p:nvPr/>
        </p:nvSpPr>
        <p:spPr>
          <a:xfrm>
            <a:off x="51037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CustomShape 9"/>
          <p:cNvSpPr/>
          <p:nvPr/>
        </p:nvSpPr>
        <p:spPr>
          <a:xfrm>
            <a:off x="390060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CustomShape 10"/>
          <p:cNvSpPr/>
          <p:nvPr/>
        </p:nvSpPr>
        <p:spPr>
          <a:xfrm>
            <a:off x="4053240" y="26668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6" name="CustomShape 11"/>
          <p:cNvSpPr/>
          <p:nvPr/>
        </p:nvSpPr>
        <p:spPr>
          <a:xfrm>
            <a:off x="525636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CustomShape 12"/>
          <p:cNvSpPr/>
          <p:nvPr/>
        </p:nvSpPr>
        <p:spPr>
          <a:xfrm>
            <a:off x="5408640" y="26668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CustomShape 13"/>
          <p:cNvSpPr/>
          <p:nvPr/>
        </p:nvSpPr>
        <p:spPr>
          <a:xfrm>
            <a:off x="656820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CustomShape 14"/>
          <p:cNvSpPr/>
          <p:nvPr/>
        </p:nvSpPr>
        <p:spPr>
          <a:xfrm>
            <a:off x="6720840" y="26668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CustomShape 15"/>
          <p:cNvSpPr/>
          <p:nvPr/>
        </p:nvSpPr>
        <p:spPr>
          <a:xfrm>
            <a:off x="786312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CustomShape 16"/>
          <p:cNvSpPr/>
          <p:nvPr/>
        </p:nvSpPr>
        <p:spPr>
          <a:xfrm>
            <a:off x="8015400" y="26668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 of Coins Failure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3" name="CustomShape 2"/>
          <p:cNvSpPr/>
          <p:nvPr/>
        </p:nvSpPr>
        <p:spPr>
          <a:xfrm>
            <a:off x="949680" y="4724280"/>
            <a:ext cx="19414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Actual: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CustomShape 3"/>
          <p:cNvSpPr/>
          <p:nvPr/>
        </p:nvSpPr>
        <p:spPr>
          <a:xfrm>
            <a:off x="2678760" y="4724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CustomShape 4"/>
          <p:cNvSpPr/>
          <p:nvPr/>
        </p:nvSpPr>
        <p:spPr>
          <a:xfrm>
            <a:off x="4737600" y="1499040"/>
            <a:ext cx="27262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Target: 18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CustomShape 5"/>
          <p:cNvSpPr/>
          <p:nvPr/>
        </p:nvSpPr>
        <p:spPr>
          <a:xfrm>
            <a:off x="771084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CustomShape 6"/>
          <p:cNvSpPr/>
          <p:nvPr/>
        </p:nvSpPr>
        <p:spPr>
          <a:xfrm>
            <a:off x="37483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CustomShape 7"/>
          <p:cNvSpPr/>
          <p:nvPr/>
        </p:nvSpPr>
        <p:spPr>
          <a:xfrm>
            <a:off x="64159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CustomShape 8"/>
          <p:cNvSpPr/>
          <p:nvPr/>
        </p:nvSpPr>
        <p:spPr>
          <a:xfrm>
            <a:off x="51037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9"/>
          <p:cNvSpPr/>
          <p:nvPr/>
        </p:nvSpPr>
        <p:spPr>
          <a:xfrm>
            <a:off x="390060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CustomShape 10"/>
          <p:cNvSpPr/>
          <p:nvPr/>
        </p:nvSpPr>
        <p:spPr>
          <a:xfrm>
            <a:off x="525636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2" name="CustomShape 11"/>
          <p:cNvSpPr/>
          <p:nvPr/>
        </p:nvSpPr>
        <p:spPr>
          <a:xfrm>
            <a:off x="5408640" y="26668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3" name="CustomShape 12"/>
          <p:cNvSpPr/>
          <p:nvPr/>
        </p:nvSpPr>
        <p:spPr>
          <a:xfrm>
            <a:off x="656820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CustomShape 13"/>
          <p:cNvSpPr/>
          <p:nvPr/>
        </p:nvSpPr>
        <p:spPr>
          <a:xfrm>
            <a:off x="6720840" y="26668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5" name="CustomShape 14"/>
          <p:cNvSpPr/>
          <p:nvPr/>
        </p:nvSpPr>
        <p:spPr>
          <a:xfrm>
            <a:off x="786312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6" name="CustomShape 15"/>
          <p:cNvSpPr/>
          <p:nvPr/>
        </p:nvSpPr>
        <p:spPr>
          <a:xfrm>
            <a:off x="8015400" y="26668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16"/>
          <p:cNvSpPr/>
          <p:nvPr/>
        </p:nvSpPr>
        <p:spPr>
          <a:xfrm>
            <a:off x="429624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912960" y="489456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Brute-Force Algorithms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912960" y="57549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Trying All Solutions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38" name="Picture 6" descr=""/>
          <p:cNvPicPr/>
          <p:nvPr/>
        </p:nvPicPr>
        <p:blipFill>
          <a:blip r:embed="rId1"/>
          <a:stretch/>
        </p:blipFill>
        <p:spPr>
          <a:xfrm>
            <a:off x="3274920" y="1295280"/>
            <a:ext cx="5447880" cy="306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 of Coins Failure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9" name="CustomShape 2"/>
          <p:cNvSpPr/>
          <p:nvPr/>
        </p:nvSpPr>
        <p:spPr>
          <a:xfrm>
            <a:off x="949680" y="4724280"/>
            <a:ext cx="19414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Actual: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0" name="CustomShape 3"/>
          <p:cNvSpPr/>
          <p:nvPr/>
        </p:nvSpPr>
        <p:spPr>
          <a:xfrm>
            <a:off x="2678760" y="4724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15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4"/>
          <p:cNvSpPr/>
          <p:nvPr/>
        </p:nvSpPr>
        <p:spPr>
          <a:xfrm>
            <a:off x="4737600" y="1499040"/>
            <a:ext cx="27262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Target: 18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CustomShape 5"/>
          <p:cNvSpPr/>
          <p:nvPr/>
        </p:nvSpPr>
        <p:spPr>
          <a:xfrm>
            <a:off x="771084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6"/>
          <p:cNvSpPr/>
          <p:nvPr/>
        </p:nvSpPr>
        <p:spPr>
          <a:xfrm>
            <a:off x="37483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4" name="CustomShape 7"/>
          <p:cNvSpPr/>
          <p:nvPr/>
        </p:nvSpPr>
        <p:spPr>
          <a:xfrm>
            <a:off x="64159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CustomShape 8"/>
          <p:cNvSpPr/>
          <p:nvPr/>
        </p:nvSpPr>
        <p:spPr>
          <a:xfrm>
            <a:off x="51037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6" name="CustomShape 9"/>
          <p:cNvSpPr/>
          <p:nvPr/>
        </p:nvSpPr>
        <p:spPr>
          <a:xfrm>
            <a:off x="390060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7" name="CustomShape 10"/>
          <p:cNvSpPr/>
          <p:nvPr/>
        </p:nvSpPr>
        <p:spPr>
          <a:xfrm>
            <a:off x="429624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CustomShape 11"/>
          <p:cNvSpPr/>
          <p:nvPr/>
        </p:nvSpPr>
        <p:spPr>
          <a:xfrm>
            <a:off x="525636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CustomShape 12"/>
          <p:cNvSpPr/>
          <p:nvPr/>
        </p:nvSpPr>
        <p:spPr>
          <a:xfrm>
            <a:off x="5550120" y="4636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CustomShape 13"/>
          <p:cNvSpPr/>
          <p:nvPr/>
        </p:nvSpPr>
        <p:spPr>
          <a:xfrm>
            <a:off x="656820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CustomShape 14"/>
          <p:cNvSpPr/>
          <p:nvPr/>
        </p:nvSpPr>
        <p:spPr>
          <a:xfrm>
            <a:off x="6720840" y="26668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CustomShape 15"/>
          <p:cNvSpPr/>
          <p:nvPr/>
        </p:nvSpPr>
        <p:spPr>
          <a:xfrm>
            <a:off x="786312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3" name="CustomShape 16"/>
          <p:cNvSpPr/>
          <p:nvPr/>
        </p:nvSpPr>
        <p:spPr>
          <a:xfrm>
            <a:off x="8015400" y="26668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 of Coins Failure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949680" y="4724280"/>
            <a:ext cx="19414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Actual: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2678760" y="4724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16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CustomShape 4"/>
          <p:cNvSpPr/>
          <p:nvPr/>
        </p:nvSpPr>
        <p:spPr>
          <a:xfrm>
            <a:off x="4737600" y="1499040"/>
            <a:ext cx="27262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Target: 18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5"/>
          <p:cNvSpPr/>
          <p:nvPr/>
        </p:nvSpPr>
        <p:spPr>
          <a:xfrm>
            <a:off x="771084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6"/>
          <p:cNvSpPr/>
          <p:nvPr/>
        </p:nvSpPr>
        <p:spPr>
          <a:xfrm>
            <a:off x="37483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0" name="CustomShape 7"/>
          <p:cNvSpPr/>
          <p:nvPr/>
        </p:nvSpPr>
        <p:spPr>
          <a:xfrm>
            <a:off x="64159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1" name="CustomShape 8"/>
          <p:cNvSpPr/>
          <p:nvPr/>
        </p:nvSpPr>
        <p:spPr>
          <a:xfrm>
            <a:off x="51037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2" name="CustomShape 9"/>
          <p:cNvSpPr/>
          <p:nvPr/>
        </p:nvSpPr>
        <p:spPr>
          <a:xfrm>
            <a:off x="390060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" name="CustomShape 10"/>
          <p:cNvSpPr/>
          <p:nvPr/>
        </p:nvSpPr>
        <p:spPr>
          <a:xfrm>
            <a:off x="429624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4" name="CustomShape 11"/>
          <p:cNvSpPr/>
          <p:nvPr/>
        </p:nvSpPr>
        <p:spPr>
          <a:xfrm>
            <a:off x="525636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12"/>
          <p:cNvSpPr/>
          <p:nvPr/>
        </p:nvSpPr>
        <p:spPr>
          <a:xfrm>
            <a:off x="5550120" y="4636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6" name="CustomShape 13"/>
          <p:cNvSpPr/>
          <p:nvPr/>
        </p:nvSpPr>
        <p:spPr>
          <a:xfrm>
            <a:off x="656820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7" name="CustomShape 14"/>
          <p:cNvSpPr/>
          <p:nvPr/>
        </p:nvSpPr>
        <p:spPr>
          <a:xfrm>
            <a:off x="6720840" y="26668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8" name="CustomShape 15"/>
          <p:cNvSpPr/>
          <p:nvPr/>
        </p:nvSpPr>
        <p:spPr>
          <a:xfrm>
            <a:off x="786312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CustomShape 16"/>
          <p:cNvSpPr/>
          <p:nvPr/>
        </p:nvSpPr>
        <p:spPr>
          <a:xfrm>
            <a:off x="6803640" y="4636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CustomShape 1"/>
          <p:cNvSpPr/>
          <p:nvPr/>
        </p:nvSpPr>
        <p:spPr>
          <a:xfrm>
            <a:off x="6803640" y="4636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 of Coins Failure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12" name="CustomShape 3"/>
          <p:cNvSpPr/>
          <p:nvPr/>
        </p:nvSpPr>
        <p:spPr>
          <a:xfrm>
            <a:off x="949680" y="4724280"/>
            <a:ext cx="19414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Actual: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3" name="CustomShape 4"/>
          <p:cNvSpPr/>
          <p:nvPr/>
        </p:nvSpPr>
        <p:spPr>
          <a:xfrm>
            <a:off x="2678760" y="4724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17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4" name="CustomShape 5"/>
          <p:cNvSpPr/>
          <p:nvPr/>
        </p:nvSpPr>
        <p:spPr>
          <a:xfrm>
            <a:off x="4737600" y="1499040"/>
            <a:ext cx="27262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Target: 18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6"/>
          <p:cNvSpPr/>
          <p:nvPr/>
        </p:nvSpPr>
        <p:spPr>
          <a:xfrm>
            <a:off x="771084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CustomShape 7"/>
          <p:cNvSpPr/>
          <p:nvPr/>
        </p:nvSpPr>
        <p:spPr>
          <a:xfrm>
            <a:off x="37483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7" name="CustomShape 8"/>
          <p:cNvSpPr/>
          <p:nvPr/>
        </p:nvSpPr>
        <p:spPr>
          <a:xfrm>
            <a:off x="64159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8" name="CustomShape 9"/>
          <p:cNvSpPr/>
          <p:nvPr/>
        </p:nvSpPr>
        <p:spPr>
          <a:xfrm>
            <a:off x="51037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CustomShape 10"/>
          <p:cNvSpPr/>
          <p:nvPr/>
        </p:nvSpPr>
        <p:spPr>
          <a:xfrm>
            <a:off x="390060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0" name="CustomShape 11"/>
          <p:cNvSpPr/>
          <p:nvPr/>
        </p:nvSpPr>
        <p:spPr>
          <a:xfrm>
            <a:off x="429624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1" name="CustomShape 12"/>
          <p:cNvSpPr/>
          <p:nvPr/>
        </p:nvSpPr>
        <p:spPr>
          <a:xfrm>
            <a:off x="525636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2" name="CustomShape 13"/>
          <p:cNvSpPr/>
          <p:nvPr/>
        </p:nvSpPr>
        <p:spPr>
          <a:xfrm>
            <a:off x="5550120" y="4636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3" name="CustomShape 14"/>
          <p:cNvSpPr/>
          <p:nvPr/>
        </p:nvSpPr>
        <p:spPr>
          <a:xfrm>
            <a:off x="656820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4" name="CustomShape 15"/>
          <p:cNvSpPr/>
          <p:nvPr/>
        </p:nvSpPr>
        <p:spPr>
          <a:xfrm>
            <a:off x="6720840" y="26668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5" name="CustomShape 16"/>
          <p:cNvSpPr/>
          <p:nvPr/>
        </p:nvSpPr>
        <p:spPr>
          <a:xfrm>
            <a:off x="7414920" y="4636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6803640" y="4636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 of Coins Failure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28" name="CustomShape 3"/>
          <p:cNvSpPr/>
          <p:nvPr/>
        </p:nvSpPr>
        <p:spPr>
          <a:xfrm>
            <a:off x="949680" y="4724280"/>
            <a:ext cx="19414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Actual: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9" name="CustomShape 4"/>
          <p:cNvSpPr/>
          <p:nvPr/>
        </p:nvSpPr>
        <p:spPr>
          <a:xfrm>
            <a:off x="2678760" y="4724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18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5"/>
          <p:cNvSpPr/>
          <p:nvPr/>
        </p:nvSpPr>
        <p:spPr>
          <a:xfrm>
            <a:off x="4737600" y="1499040"/>
            <a:ext cx="27262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Target: 18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CustomShape 6"/>
          <p:cNvSpPr/>
          <p:nvPr/>
        </p:nvSpPr>
        <p:spPr>
          <a:xfrm>
            <a:off x="37483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7"/>
          <p:cNvSpPr/>
          <p:nvPr/>
        </p:nvSpPr>
        <p:spPr>
          <a:xfrm>
            <a:off x="64159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CustomShape 8"/>
          <p:cNvSpPr/>
          <p:nvPr/>
        </p:nvSpPr>
        <p:spPr>
          <a:xfrm>
            <a:off x="51037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CustomShape 9"/>
          <p:cNvSpPr/>
          <p:nvPr/>
        </p:nvSpPr>
        <p:spPr>
          <a:xfrm>
            <a:off x="390060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5" name="CustomShape 10"/>
          <p:cNvSpPr/>
          <p:nvPr/>
        </p:nvSpPr>
        <p:spPr>
          <a:xfrm>
            <a:off x="429624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CustomShape 11"/>
          <p:cNvSpPr/>
          <p:nvPr/>
        </p:nvSpPr>
        <p:spPr>
          <a:xfrm>
            <a:off x="525636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7" name="CustomShape 12"/>
          <p:cNvSpPr/>
          <p:nvPr/>
        </p:nvSpPr>
        <p:spPr>
          <a:xfrm>
            <a:off x="5550120" y="4636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8" name="CustomShape 13"/>
          <p:cNvSpPr/>
          <p:nvPr/>
        </p:nvSpPr>
        <p:spPr>
          <a:xfrm>
            <a:off x="656820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9" name="CustomShape 14"/>
          <p:cNvSpPr/>
          <p:nvPr/>
        </p:nvSpPr>
        <p:spPr>
          <a:xfrm>
            <a:off x="6720840" y="26668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0" name="CustomShape 15"/>
          <p:cNvSpPr/>
          <p:nvPr/>
        </p:nvSpPr>
        <p:spPr>
          <a:xfrm>
            <a:off x="7414920" y="4636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1" name="CustomShape 16"/>
          <p:cNvSpPr/>
          <p:nvPr/>
        </p:nvSpPr>
        <p:spPr>
          <a:xfrm>
            <a:off x="7993440" y="4636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3380400" y="3927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3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 of Coins Failure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4" name="CustomShape 3"/>
          <p:cNvSpPr/>
          <p:nvPr/>
        </p:nvSpPr>
        <p:spPr>
          <a:xfrm>
            <a:off x="7541640" y="3927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5" name="CustomShape 4"/>
          <p:cNvSpPr/>
          <p:nvPr/>
        </p:nvSpPr>
        <p:spPr>
          <a:xfrm>
            <a:off x="10209240" y="3927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6" name="CustomShape 5"/>
          <p:cNvSpPr/>
          <p:nvPr/>
        </p:nvSpPr>
        <p:spPr>
          <a:xfrm>
            <a:off x="873000" y="3928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7" name="CustomShape 6"/>
          <p:cNvSpPr/>
          <p:nvPr/>
        </p:nvSpPr>
        <p:spPr>
          <a:xfrm>
            <a:off x="2126880" y="3927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7"/>
          <p:cNvSpPr/>
          <p:nvPr/>
        </p:nvSpPr>
        <p:spPr>
          <a:xfrm>
            <a:off x="8875440" y="39268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9" name="CustomShape 8"/>
          <p:cNvSpPr/>
          <p:nvPr/>
        </p:nvSpPr>
        <p:spPr>
          <a:xfrm>
            <a:off x="3991680" y="3927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0" name="CustomShape 9"/>
          <p:cNvSpPr/>
          <p:nvPr/>
        </p:nvSpPr>
        <p:spPr>
          <a:xfrm>
            <a:off x="4570200" y="3927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1¢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1" name="Graphic 28" descr=""/>
          <p:cNvPicPr/>
          <p:nvPr/>
        </p:nvPicPr>
        <p:blipFill>
          <a:blip r:embed="rId1"/>
          <a:stretch/>
        </p:blipFill>
        <p:spPr>
          <a:xfrm>
            <a:off x="2408040" y="2111040"/>
            <a:ext cx="1780920" cy="1752120"/>
          </a:xfrm>
          <a:prstGeom prst="rect">
            <a:avLst/>
          </a:prstGeom>
          <a:ln>
            <a:noFill/>
          </a:ln>
        </p:spPr>
      </p:pic>
      <p:sp>
        <p:nvSpPr>
          <p:cNvPr id="552" name="CustomShape 10"/>
          <p:cNvSpPr/>
          <p:nvPr/>
        </p:nvSpPr>
        <p:spPr>
          <a:xfrm>
            <a:off x="4737600" y="1499040"/>
            <a:ext cx="27262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Target: 18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3" name="Graphic 30" descr=""/>
          <p:cNvPicPr/>
          <p:nvPr/>
        </p:nvPicPr>
        <p:blipFill>
          <a:blip r:embed="rId2"/>
          <a:stretch/>
        </p:blipFill>
        <p:spPr>
          <a:xfrm>
            <a:off x="8609040" y="2111040"/>
            <a:ext cx="1752120" cy="17521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Peak Point Failure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555" name="Chart 13"/>
          <p:cNvGraphicFramePr/>
          <p:nvPr/>
        </p:nvGraphicFramePr>
        <p:xfrm>
          <a:off x="2970360" y="1447920"/>
          <a:ext cx="5866920" cy="4723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56" name="CustomShape 2"/>
          <p:cNvSpPr/>
          <p:nvPr/>
        </p:nvSpPr>
        <p:spPr>
          <a:xfrm>
            <a:off x="3427560" y="5596200"/>
            <a:ext cx="262440" cy="26244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Peak Point Failure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558" name="Chart 13"/>
          <p:cNvGraphicFramePr/>
          <p:nvPr/>
        </p:nvGraphicFramePr>
        <p:xfrm>
          <a:off x="2970360" y="1447920"/>
          <a:ext cx="5866920" cy="4723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59" name="CustomShape 2"/>
          <p:cNvSpPr/>
          <p:nvPr/>
        </p:nvSpPr>
        <p:spPr>
          <a:xfrm>
            <a:off x="3960720" y="5486400"/>
            <a:ext cx="262440" cy="26244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Peak Point Failure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561" name="Chart 13"/>
          <p:cNvGraphicFramePr/>
          <p:nvPr/>
        </p:nvGraphicFramePr>
        <p:xfrm>
          <a:off x="2970360" y="1447920"/>
          <a:ext cx="5866920" cy="4723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62" name="CustomShape 2"/>
          <p:cNvSpPr/>
          <p:nvPr/>
        </p:nvSpPr>
        <p:spPr>
          <a:xfrm>
            <a:off x="4417920" y="5029200"/>
            <a:ext cx="262440" cy="26244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Peak Point Failure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564" name="Chart 13"/>
          <p:cNvGraphicFramePr/>
          <p:nvPr/>
        </p:nvGraphicFramePr>
        <p:xfrm>
          <a:off x="2970360" y="1447920"/>
          <a:ext cx="5866920" cy="4723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65" name="CustomShape 2"/>
          <p:cNvSpPr/>
          <p:nvPr/>
        </p:nvSpPr>
        <p:spPr>
          <a:xfrm>
            <a:off x="4738320" y="4792320"/>
            <a:ext cx="262440" cy="262440"/>
          </a:xfrm>
          <a:prstGeom prst="donut">
            <a:avLst>
              <a:gd name="adj" fmla="val 51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6" name="Graphic 4" descr=""/>
          <p:cNvPicPr/>
          <p:nvPr/>
        </p:nvPicPr>
        <p:blipFill>
          <a:blip r:embed="rId2"/>
          <a:stretch/>
        </p:blipFill>
        <p:spPr>
          <a:xfrm>
            <a:off x="4359960" y="3823920"/>
            <a:ext cx="1019160" cy="1002600"/>
          </a:xfrm>
          <a:prstGeom prst="rect">
            <a:avLst/>
          </a:prstGeom>
          <a:ln>
            <a:noFill/>
          </a:ln>
        </p:spPr>
      </p:pic>
      <p:sp>
        <p:nvSpPr>
          <p:cNvPr id="567" name="CustomShape 3"/>
          <p:cNvSpPr/>
          <p:nvPr/>
        </p:nvSpPr>
        <p:spPr>
          <a:xfrm>
            <a:off x="6813720" y="1972800"/>
            <a:ext cx="262440" cy="26244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8" name="Graphic 6" descr=""/>
          <p:cNvPicPr/>
          <p:nvPr/>
        </p:nvPicPr>
        <p:blipFill>
          <a:blip r:embed="rId3"/>
          <a:stretch/>
        </p:blipFill>
        <p:spPr>
          <a:xfrm>
            <a:off x="6487920" y="1064880"/>
            <a:ext cx="914040" cy="9140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27" dur="indefinite" restart="never" nodeType="tmRoot">
          <p:childTnLst>
            <p:seq>
              <p:cTn id="128" dur="indefinite" nodeType="mainSeq">
                <p:childTnLst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2D4B603-7AF4-410B-9684-C3D6B204CA34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70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Largest sum path in a tree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(starting at root)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strategy: choose largest next node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1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Max Sum Path in Binary Tree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2" name="CustomShape 4"/>
          <p:cNvSpPr/>
          <p:nvPr/>
        </p:nvSpPr>
        <p:spPr>
          <a:xfrm>
            <a:off x="5710680" y="297180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7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3" name="CustomShape 5"/>
          <p:cNvSpPr/>
          <p:nvPr/>
        </p:nvSpPr>
        <p:spPr>
          <a:xfrm>
            <a:off x="6693120" y="399096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14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4" name="CustomShape 6"/>
          <p:cNvSpPr/>
          <p:nvPr/>
        </p:nvSpPr>
        <p:spPr>
          <a:xfrm>
            <a:off x="4776480" y="3984480"/>
            <a:ext cx="70632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5" name="CustomShape 7"/>
          <p:cNvSpPr/>
          <p:nvPr/>
        </p:nvSpPr>
        <p:spPr>
          <a:xfrm>
            <a:off x="6209280" y="512244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23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6" name="CustomShape 8"/>
          <p:cNvSpPr/>
          <p:nvPr/>
        </p:nvSpPr>
        <p:spPr>
          <a:xfrm>
            <a:off x="7183080" y="5104440"/>
            <a:ext cx="71064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5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7" name="Line 9"/>
          <p:cNvSpPr/>
          <p:nvPr/>
        </p:nvSpPr>
        <p:spPr>
          <a:xfrm flipH="1">
            <a:off x="5379120" y="3528720"/>
            <a:ext cx="457200" cy="54720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Line 10"/>
          <p:cNvSpPr/>
          <p:nvPr/>
        </p:nvSpPr>
        <p:spPr>
          <a:xfrm flipH="1">
            <a:off x="6596280" y="4607640"/>
            <a:ext cx="321120" cy="51480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Line 11"/>
          <p:cNvSpPr/>
          <p:nvPr/>
        </p:nvSpPr>
        <p:spPr>
          <a:xfrm>
            <a:off x="7203240" y="4607640"/>
            <a:ext cx="253800" cy="51480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Line 12"/>
          <p:cNvSpPr/>
          <p:nvPr/>
        </p:nvSpPr>
        <p:spPr>
          <a:xfrm>
            <a:off x="6339600" y="3528720"/>
            <a:ext cx="501840" cy="54720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13"/>
          <p:cNvSpPr/>
          <p:nvPr/>
        </p:nvSpPr>
        <p:spPr>
          <a:xfrm>
            <a:off x="5254200" y="509544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12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2" name="CustomShape 14"/>
          <p:cNvSpPr/>
          <p:nvPr/>
        </p:nvSpPr>
        <p:spPr>
          <a:xfrm>
            <a:off x="4291560" y="5095440"/>
            <a:ext cx="70632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3" name="Line 15"/>
          <p:cNvSpPr/>
          <p:nvPr/>
        </p:nvSpPr>
        <p:spPr>
          <a:xfrm flipH="1">
            <a:off x="4655160" y="4607640"/>
            <a:ext cx="288000" cy="51480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Line 16"/>
          <p:cNvSpPr/>
          <p:nvPr/>
        </p:nvSpPr>
        <p:spPr>
          <a:xfrm>
            <a:off x="5284080" y="4607640"/>
            <a:ext cx="265680" cy="50688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Trying all possible combinations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Picking the best solution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Usually slow and inefficient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Brute-Force Algorithms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2589120" y="3886200"/>
            <a:ext cx="7009920" cy="213336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4"/>
          <p:cNvSpPr/>
          <p:nvPr/>
        </p:nvSpPr>
        <p:spPr>
          <a:xfrm>
            <a:off x="2970360" y="4084200"/>
            <a:ext cx="1096920" cy="17064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4265640" y="4084200"/>
            <a:ext cx="1096920" cy="17064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6"/>
          <p:cNvSpPr/>
          <p:nvPr/>
        </p:nvSpPr>
        <p:spPr>
          <a:xfrm>
            <a:off x="5560920" y="4084200"/>
            <a:ext cx="1096920" cy="17064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7"/>
          <p:cNvSpPr/>
          <p:nvPr/>
        </p:nvSpPr>
        <p:spPr>
          <a:xfrm>
            <a:off x="6856560" y="4084200"/>
            <a:ext cx="1096920" cy="17064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8"/>
          <p:cNvSpPr/>
          <p:nvPr/>
        </p:nvSpPr>
        <p:spPr>
          <a:xfrm>
            <a:off x="8151840" y="4084200"/>
            <a:ext cx="1096920" cy="17064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33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59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312DAF7-462B-4700-B653-C7666B0F84B6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86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Max Sum in Binary Tree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7" name="CustomShape 3"/>
          <p:cNvSpPr/>
          <p:nvPr/>
        </p:nvSpPr>
        <p:spPr>
          <a:xfrm>
            <a:off x="483120" y="2260800"/>
            <a:ext cx="14871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CustomShape 4"/>
          <p:cNvSpPr/>
          <p:nvPr/>
        </p:nvSpPr>
        <p:spPr>
          <a:xfrm>
            <a:off x="1810440" y="2260800"/>
            <a:ext cx="5025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9" name="CustomShape 5"/>
          <p:cNvSpPr/>
          <p:nvPr/>
        </p:nvSpPr>
        <p:spPr>
          <a:xfrm>
            <a:off x="5710680" y="2971800"/>
            <a:ext cx="707760" cy="65484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7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0" name="CustomShape 6"/>
          <p:cNvSpPr/>
          <p:nvPr/>
        </p:nvSpPr>
        <p:spPr>
          <a:xfrm>
            <a:off x="6693120" y="399096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14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1" name="CustomShape 7"/>
          <p:cNvSpPr/>
          <p:nvPr/>
        </p:nvSpPr>
        <p:spPr>
          <a:xfrm>
            <a:off x="4776480" y="3984480"/>
            <a:ext cx="70632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2" name="CustomShape 8"/>
          <p:cNvSpPr/>
          <p:nvPr/>
        </p:nvSpPr>
        <p:spPr>
          <a:xfrm>
            <a:off x="6209280" y="512244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23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3" name="CustomShape 9"/>
          <p:cNvSpPr/>
          <p:nvPr/>
        </p:nvSpPr>
        <p:spPr>
          <a:xfrm>
            <a:off x="7183080" y="5104440"/>
            <a:ext cx="71064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5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4" name="Line 10"/>
          <p:cNvSpPr/>
          <p:nvPr/>
        </p:nvSpPr>
        <p:spPr>
          <a:xfrm flipH="1">
            <a:off x="5379120" y="3528720"/>
            <a:ext cx="457200" cy="54720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Line 11"/>
          <p:cNvSpPr/>
          <p:nvPr/>
        </p:nvSpPr>
        <p:spPr>
          <a:xfrm flipH="1">
            <a:off x="6596280" y="4607640"/>
            <a:ext cx="321120" cy="51480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Line 12"/>
          <p:cNvSpPr/>
          <p:nvPr/>
        </p:nvSpPr>
        <p:spPr>
          <a:xfrm>
            <a:off x="7203240" y="4607640"/>
            <a:ext cx="253800" cy="51480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Line 13"/>
          <p:cNvSpPr/>
          <p:nvPr/>
        </p:nvSpPr>
        <p:spPr>
          <a:xfrm>
            <a:off x="6339600" y="3528720"/>
            <a:ext cx="501840" cy="54720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14"/>
          <p:cNvSpPr/>
          <p:nvPr/>
        </p:nvSpPr>
        <p:spPr>
          <a:xfrm>
            <a:off x="5254200" y="509544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12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9" name="CustomShape 15"/>
          <p:cNvSpPr/>
          <p:nvPr/>
        </p:nvSpPr>
        <p:spPr>
          <a:xfrm>
            <a:off x="4291560" y="5095440"/>
            <a:ext cx="70632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0" name="Line 16"/>
          <p:cNvSpPr/>
          <p:nvPr/>
        </p:nvSpPr>
        <p:spPr>
          <a:xfrm flipH="1">
            <a:off x="4655160" y="4607640"/>
            <a:ext cx="288000" cy="51480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Line 17"/>
          <p:cNvSpPr/>
          <p:nvPr/>
        </p:nvSpPr>
        <p:spPr>
          <a:xfrm>
            <a:off x="5284080" y="4607640"/>
            <a:ext cx="265680" cy="50688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fade/>
  </p:transition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F52B6443-CD92-492D-98E5-06F7EDF479B4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03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Max Sum in Binary Tree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4" name="CustomShape 3"/>
          <p:cNvSpPr/>
          <p:nvPr/>
        </p:nvSpPr>
        <p:spPr>
          <a:xfrm>
            <a:off x="483120" y="2260800"/>
            <a:ext cx="14871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5" name="CustomShape 4"/>
          <p:cNvSpPr/>
          <p:nvPr/>
        </p:nvSpPr>
        <p:spPr>
          <a:xfrm>
            <a:off x="1778760" y="226080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26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6" name="CustomShape 5"/>
          <p:cNvSpPr/>
          <p:nvPr/>
        </p:nvSpPr>
        <p:spPr>
          <a:xfrm>
            <a:off x="5710680" y="2971800"/>
            <a:ext cx="707760" cy="65484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7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7" name="CustomShape 6"/>
          <p:cNvSpPr/>
          <p:nvPr/>
        </p:nvSpPr>
        <p:spPr>
          <a:xfrm>
            <a:off x="6693120" y="399096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14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8" name="CustomShape 7"/>
          <p:cNvSpPr/>
          <p:nvPr/>
        </p:nvSpPr>
        <p:spPr>
          <a:xfrm>
            <a:off x="4776480" y="3984480"/>
            <a:ext cx="706320" cy="65484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9" name="CustomShape 8"/>
          <p:cNvSpPr/>
          <p:nvPr/>
        </p:nvSpPr>
        <p:spPr>
          <a:xfrm>
            <a:off x="6209280" y="512244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23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0" name="CustomShape 9"/>
          <p:cNvSpPr/>
          <p:nvPr/>
        </p:nvSpPr>
        <p:spPr>
          <a:xfrm>
            <a:off x="7183080" y="5104440"/>
            <a:ext cx="71064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5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1" name="Line 10"/>
          <p:cNvSpPr/>
          <p:nvPr/>
        </p:nvSpPr>
        <p:spPr>
          <a:xfrm flipH="1">
            <a:off x="5379120" y="3528720"/>
            <a:ext cx="457200" cy="54720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Line 11"/>
          <p:cNvSpPr/>
          <p:nvPr/>
        </p:nvSpPr>
        <p:spPr>
          <a:xfrm flipH="1">
            <a:off x="6596280" y="4607640"/>
            <a:ext cx="321120" cy="51480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Line 12"/>
          <p:cNvSpPr/>
          <p:nvPr/>
        </p:nvSpPr>
        <p:spPr>
          <a:xfrm>
            <a:off x="7203240" y="4607640"/>
            <a:ext cx="253800" cy="51480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Line 13"/>
          <p:cNvSpPr/>
          <p:nvPr/>
        </p:nvSpPr>
        <p:spPr>
          <a:xfrm>
            <a:off x="6339600" y="3528720"/>
            <a:ext cx="501840" cy="54720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14"/>
          <p:cNvSpPr/>
          <p:nvPr/>
        </p:nvSpPr>
        <p:spPr>
          <a:xfrm>
            <a:off x="5254200" y="509544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12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6" name="CustomShape 15"/>
          <p:cNvSpPr/>
          <p:nvPr/>
        </p:nvSpPr>
        <p:spPr>
          <a:xfrm>
            <a:off x="4291560" y="5095440"/>
            <a:ext cx="70632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7" name="Line 16"/>
          <p:cNvSpPr/>
          <p:nvPr/>
        </p:nvSpPr>
        <p:spPr>
          <a:xfrm flipH="1">
            <a:off x="4655160" y="4607640"/>
            <a:ext cx="288000" cy="51480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Line 17"/>
          <p:cNvSpPr/>
          <p:nvPr/>
        </p:nvSpPr>
        <p:spPr>
          <a:xfrm>
            <a:off x="5284080" y="4607640"/>
            <a:ext cx="265680" cy="50688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fade/>
  </p:transition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8352D83F-232B-45BA-83B3-6D1CB9662D09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20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Max Sum in Binary Tree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1" name="CustomShape 3"/>
          <p:cNvSpPr/>
          <p:nvPr/>
        </p:nvSpPr>
        <p:spPr>
          <a:xfrm>
            <a:off x="2234160" y="1403280"/>
            <a:ext cx="14871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2" name="CustomShape 4"/>
          <p:cNvSpPr/>
          <p:nvPr/>
        </p:nvSpPr>
        <p:spPr>
          <a:xfrm>
            <a:off x="3529800" y="1403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38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3" name="CustomShape 5"/>
          <p:cNvSpPr/>
          <p:nvPr/>
        </p:nvSpPr>
        <p:spPr>
          <a:xfrm>
            <a:off x="8026920" y="1403280"/>
            <a:ext cx="14871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4" name="CustomShape 6"/>
          <p:cNvSpPr/>
          <p:nvPr/>
        </p:nvSpPr>
        <p:spPr>
          <a:xfrm>
            <a:off x="9354240" y="1403280"/>
            <a:ext cx="5025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5" name="CustomShape 7"/>
          <p:cNvSpPr/>
          <p:nvPr/>
        </p:nvSpPr>
        <p:spPr>
          <a:xfrm>
            <a:off x="3017880" y="2819520"/>
            <a:ext cx="707760" cy="65484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7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6" name="CustomShape 8"/>
          <p:cNvSpPr/>
          <p:nvPr/>
        </p:nvSpPr>
        <p:spPr>
          <a:xfrm>
            <a:off x="3999960" y="383868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14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7" name="CustomShape 9"/>
          <p:cNvSpPr/>
          <p:nvPr/>
        </p:nvSpPr>
        <p:spPr>
          <a:xfrm>
            <a:off x="2083680" y="3832200"/>
            <a:ext cx="706320" cy="65484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8" name="CustomShape 10"/>
          <p:cNvSpPr/>
          <p:nvPr/>
        </p:nvSpPr>
        <p:spPr>
          <a:xfrm>
            <a:off x="3516120" y="497016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23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9" name="CustomShape 11"/>
          <p:cNvSpPr/>
          <p:nvPr/>
        </p:nvSpPr>
        <p:spPr>
          <a:xfrm>
            <a:off x="4489920" y="4951800"/>
            <a:ext cx="71064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5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0" name="Line 12"/>
          <p:cNvSpPr/>
          <p:nvPr/>
        </p:nvSpPr>
        <p:spPr>
          <a:xfrm flipH="1">
            <a:off x="2686320" y="3376440"/>
            <a:ext cx="457200" cy="5468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Line 13"/>
          <p:cNvSpPr/>
          <p:nvPr/>
        </p:nvSpPr>
        <p:spPr>
          <a:xfrm flipH="1">
            <a:off x="3903480" y="4455360"/>
            <a:ext cx="320760" cy="5144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Line 14"/>
          <p:cNvSpPr/>
          <p:nvPr/>
        </p:nvSpPr>
        <p:spPr>
          <a:xfrm>
            <a:off x="4510080" y="4455360"/>
            <a:ext cx="253800" cy="5144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Line 15"/>
          <p:cNvSpPr/>
          <p:nvPr/>
        </p:nvSpPr>
        <p:spPr>
          <a:xfrm>
            <a:off x="3646440" y="3376440"/>
            <a:ext cx="502200" cy="5468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16"/>
          <p:cNvSpPr/>
          <p:nvPr/>
        </p:nvSpPr>
        <p:spPr>
          <a:xfrm>
            <a:off x="2561400" y="4942800"/>
            <a:ext cx="707760" cy="65484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12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5" name="CustomShape 17"/>
          <p:cNvSpPr/>
          <p:nvPr/>
        </p:nvSpPr>
        <p:spPr>
          <a:xfrm>
            <a:off x="1598760" y="4942800"/>
            <a:ext cx="70632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6" name="Line 18"/>
          <p:cNvSpPr/>
          <p:nvPr/>
        </p:nvSpPr>
        <p:spPr>
          <a:xfrm flipH="1">
            <a:off x="1962000" y="4455360"/>
            <a:ext cx="288000" cy="5144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Line 19"/>
          <p:cNvSpPr/>
          <p:nvPr/>
        </p:nvSpPr>
        <p:spPr>
          <a:xfrm>
            <a:off x="2591280" y="4455360"/>
            <a:ext cx="265680" cy="50688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20"/>
          <p:cNvSpPr/>
          <p:nvPr/>
        </p:nvSpPr>
        <p:spPr>
          <a:xfrm>
            <a:off x="8732880" y="281952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7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9" name="CustomShape 21"/>
          <p:cNvSpPr/>
          <p:nvPr/>
        </p:nvSpPr>
        <p:spPr>
          <a:xfrm>
            <a:off x="9714960" y="383868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14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0" name="CustomShape 22"/>
          <p:cNvSpPr/>
          <p:nvPr/>
        </p:nvSpPr>
        <p:spPr>
          <a:xfrm>
            <a:off x="7798680" y="3832200"/>
            <a:ext cx="70632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1" name="CustomShape 23"/>
          <p:cNvSpPr/>
          <p:nvPr/>
        </p:nvSpPr>
        <p:spPr>
          <a:xfrm>
            <a:off x="9231120" y="497016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23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2" name="CustomShape 24"/>
          <p:cNvSpPr/>
          <p:nvPr/>
        </p:nvSpPr>
        <p:spPr>
          <a:xfrm>
            <a:off x="10204920" y="4951800"/>
            <a:ext cx="71064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5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3" name="Line 25"/>
          <p:cNvSpPr/>
          <p:nvPr/>
        </p:nvSpPr>
        <p:spPr>
          <a:xfrm flipH="1">
            <a:off x="8401320" y="3376440"/>
            <a:ext cx="457200" cy="5468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Line 26"/>
          <p:cNvSpPr/>
          <p:nvPr/>
        </p:nvSpPr>
        <p:spPr>
          <a:xfrm flipH="1">
            <a:off x="9618480" y="4455360"/>
            <a:ext cx="320760" cy="5144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Line 27"/>
          <p:cNvSpPr/>
          <p:nvPr/>
        </p:nvSpPr>
        <p:spPr>
          <a:xfrm>
            <a:off x="10225080" y="4455360"/>
            <a:ext cx="253800" cy="5144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Line 28"/>
          <p:cNvSpPr/>
          <p:nvPr/>
        </p:nvSpPr>
        <p:spPr>
          <a:xfrm>
            <a:off x="9361440" y="3376440"/>
            <a:ext cx="502200" cy="5468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29"/>
          <p:cNvSpPr/>
          <p:nvPr/>
        </p:nvSpPr>
        <p:spPr>
          <a:xfrm>
            <a:off x="8276400" y="494280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12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8" name="CustomShape 30"/>
          <p:cNvSpPr/>
          <p:nvPr/>
        </p:nvSpPr>
        <p:spPr>
          <a:xfrm>
            <a:off x="7313760" y="4942800"/>
            <a:ext cx="70632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9" name="Line 31"/>
          <p:cNvSpPr/>
          <p:nvPr/>
        </p:nvSpPr>
        <p:spPr>
          <a:xfrm flipH="1">
            <a:off x="7677000" y="4455360"/>
            <a:ext cx="288000" cy="5144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Line 32"/>
          <p:cNvSpPr/>
          <p:nvPr/>
        </p:nvSpPr>
        <p:spPr>
          <a:xfrm>
            <a:off x="8306280" y="4455360"/>
            <a:ext cx="265680" cy="50688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33"/>
          <p:cNvSpPr/>
          <p:nvPr/>
        </p:nvSpPr>
        <p:spPr>
          <a:xfrm>
            <a:off x="2363760" y="1903680"/>
            <a:ext cx="201600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2" name="CustomShape 34"/>
          <p:cNvSpPr/>
          <p:nvPr/>
        </p:nvSpPr>
        <p:spPr>
          <a:xfrm>
            <a:off x="8128800" y="1900080"/>
            <a:ext cx="1770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Actual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135" dur="indefinite" restart="never" nodeType="tmRoot">
          <p:childTnLst>
            <p:seq>
              <p:cTn id="136" dur="indefinite" nodeType="mainSeq">
                <p:childTnLst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0B2C3C6-4D94-45F7-BBE4-0F30FEE43EC2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5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Max Sum in Binary Tree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5" name="CustomShape 3"/>
          <p:cNvSpPr/>
          <p:nvPr/>
        </p:nvSpPr>
        <p:spPr>
          <a:xfrm>
            <a:off x="2234160" y="1403280"/>
            <a:ext cx="14871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6" name="CustomShape 4"/>
          <p:cNvSpPr/>
          <p:nvPr/>
        </p:nvSpPr>
        <p:spPr>
          <a:xfrm>
            <a:off x="3529800" y="1403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38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7" name="CustomShape 5"/>
          <p:cNvSpPr/>
          <p:nvPr/>
        </p:nvSpPr>
        <p:spPr>
          <a:xfrm>
            <a:off x="8026920" y="1403280"/>
            <a:ext cx="14871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8" name="CustomShape 6"/>
          <p:cNvSpPr/>
          <p:nvPr/>
        </p:nvSpPr>
        <p:spPr>
          <a:xfrm>
            <a:off x="9354240" y="1403280"/>
            <a:ext cx="5025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9" name="CustomShape 7"/>
          <p:cNvSpPr/>
          <p:nvPr/>
        </p:nvSpPr>
        <p:spPr>
          <a:xfrm>
            <a:off x="8732880" y="2819520"/>
            <a:ext cx="707760" cy="654840"/>
          </a:xfrm>
          <a:prstGeom prst="ellipse">
            <a:avLst/>
          </a:prstGeom>
          <a:solidFill>
            <a:srgbClr val="92d050">
              <a:alpha val="50000"/>
            </a:srgb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7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0" name="CustomShape 8"/>
          <p:cNvSpPr/>
          <p:nvPr/>
        </p:nvSpPr>
        <p:spPr>
          <a:xfrm>
            <a:off x="9714960" y="383868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14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1" name="CustomShape 9"/>
          <p:cNvSpPr/>
          <p:nvPr/>
        </p:nvSpPr>
        <p:spPr>
          <a:xfrm>
            <a:off x="7798680" y="3832200"/>
            <a:ext cx="70632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2" name="CustomShape 10"/>
          <p:cNvSpPr/>
          <p:nvPr/>
        </p:nvSpPr>
        <p:spPr>
          <a:xfrm>
            <a:off x="9231120" y="497016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23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3" name="CustomShape 11"/>
          <p:cNvSpPr/>
          <p:nvPr/>
        </p:nvSpPr>
        <p:spPr>
          <a:xfrm>
            <a:off x="10204920" y="4951800"/>
            <a:ext cx="71064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5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4" name="Line 12"/>
          <p:cNvSpPr/>
          <p:nvPr/>
        </p:nvSpPr>
        <p:spPr>
          <a:xfrm flipH="1">
            <a:off x="8401320" y="3376440"/>
            <a:ext cx="457200" cy="5468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Line 13"/>
          <p:cNvSpPr/>
          <p:nvPr/>
        </p:nvSpPr>
        <p:spPr>
          <a:xfrm flipH="1">
            <a:off x="9618480" y="4455360"/>
            <a:ext cx="320760" cy="5144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Line 14"/>
          <p:cNvSpPr/>
          <p:nvPr/>
        </p:nvSpPr>
        <p:spPr>
          <a:xfrm>
            <a:off x="10225080" y="4455360"/>
            <a:ext cx="253800" cy="5144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Line 15"/>
          <p:cNvSpPr/>
          <p:nvPr/>
        </p:nvSpPr>
        <p:spPr>
          <a:xfrm>
            <a:off x="9361440" y="3376440"/>
            <a:ext cx="502200" cy="5468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CustomShape 16"/>
          <p:cNvSpPr/>
          <p:nvPr/>
        </p:nvSpPr>
        <p:spPr>
          <a:xfrm>
            <a:off x="8276400" y="494280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12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9" name="CustomShape 17"/>
          <p:cNvSpPr/>
          <p:nvPr/>
        </p:nvSpPr>
        <p:spPr>
          <a:xfrm>
            <a:off x="7313760" y="4942800"/>
            <a:ext cx="70632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0" name="Line 18"/>
          <p:cNvSpPr/>
          <p:nvPr/>
        </p:nvSpPr>
        <p:spPr>
          <a:xfrm flipH="1">
            <a:off x="7677000" y="4455360"/>
            <a:ext cx="288000" cy="5144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Line 19"/>
          <p:cNvSpPr/>
          <p:nvPr/>
        </p:nvSpPr>
        <p:spPr>
          <a:xfrm>
            <a:off x="8306280" y="4455360"/>
            <a:ext cx="265680" cy="50688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20"/>
          <p:cNvSpPr/>
          <p:nvPr/>
        </p:nvSpPr>
        <p:spPr>
          <a:xfrm>
            <a:off x="3017880" y="2819520"/>
            <a:ext cx="707760" cy="65484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7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3" name="CustomShape 21"/>
          <p:cNvSpPr/>
          <p:nvPr/>
        </p:nvSpPr>
        <p:spPr>
          <a:xfrm>
            <a:off x="3999960" y="383868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14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4" name="CustomShape 22"/>
          <p:cNvSpPr/>
          <p:nvPr/>
        </p:nvSpPr>
        <p:spPr>
          <a:xfrm>
            <a:off x="2083680" y="3832200"/>
            <a:ext cx="706320" cy="65484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5" name="CustomShape 23"/>
          <p:cNvSpPr/>
          <p:nvPr/>
        </p:nvSpPr>
        <p:spPr>
          <a:xfrm>
            <a:off x="3516120" y="497016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23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6" name="CustomShape 24"/>
          <p:cNvSpPr/>
          <p:nvPr/>
        </p:nvSpPr>
        <p:spPr>
          <a:xfrm>
            <a:off x="4489920" y="4951800"/>
            <a:ext cx="71064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5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7" name="Line 25"/>
          <p:cNvSpPr/>
          <p:nvPr/>
        </p:nvSpPr>
        <p:spPr>
          <a:xfrm flipH="1">
            <a:off x="2686320" y="3376440"/>
            <a:ext cx="457200" cy="5468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Line 26"/>
          <p:cNvSpPr/>
          <p:nvPr/>
        </p:nvSpPr>
        <p:spPr>
          <a:xfrm flipH="1">
            <a:off x="3903480" y="4455360"/>
            <a:ext cx="320760" cy="5144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Line 27"/>
          <p:cNvSpPr/>
          <p:nvPr/>
        </p:nvSpPr>
        <p:spPr>
          <a:xfrm>
            <a:off x="4510080" y="4455360"/>
            <a:ext cx="253800" cy="5144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Line 28"/>
          <p:cNvSpPr/>
          <p:nvPr/>
        </p:nvSpPr>
        <p:spPr>
          <a:xfrm>
            <a:off x="3646440" y="3376440"/>
            <a:ext cx="502200" cy="5468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29"/>
          <p:cNvSpPr/>
          <p:nvPr/>
        </p:nvSpPr>
        <p:spPr>
          <a:xfrm>
            <a:off x="2561400" y="4942800"/>
            <a:ext cx="707760" cy="65484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12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2" name="CustomShape 30"/>
          <p:cNvSpPr/>
          <p:nvPr/>
        </p:nvSpPr>
        <p:spPr>
          <a:xfrm>
            <a:off x="1598760" y="4942800"/>
            <a:ext cx="70632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3" name="Line 31"/>
          <p:cNvSpPr/>
          <p:nvPr/>
        </p:nvSpPr>
        <p:spPr>
          <a:xfrm flipH="1">
            <a:off x="1962000" y="4455360"/>
            <a:ext cx="288000" cy="5144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Line 32"/>
          <p:cNvSpPr/>
          <p:nvPr/>
        </p:nvSpPr>
        <p:spPr>
          <a:xfrm>
            <a:off x="2591280" y="4455360"/>
            <a:ext cx="265680" cy="50688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33"/>
          <p:cNvSpPr/>
          <p:nvPr/>
        </p:nvSpPr>
        <p:spPr>
          <a:xfrm>
            <a:off x="2363760" y="1903680"/>
            <a:ext cx="201600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6" name="CustomShape 34"/>
          <p:cNvSpPr/>
          <p:nvPr/>
        </p:nvSpPr>
        <p:spPr>
          <a:xfrm>
            <a:off x="8128800" y="1900080"/>
            <a:ext cx="1770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Actual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03D02FB-0AD3-4499-895A-60E43CB1A09A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88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Max Sum in Binary Tree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9" name="CustomShape 3"/>
          <p:cNvSpPr/>
          <p:nvPr/>
        </p:nvSpPr>
        <p:spPr>
          <a:xfrm>
            <a:off x="2234160" y="1403280"/>
            <a:ext cx="14871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0" name="CustomShape 4"/>
          <p:cNvSpPr/>
          <p:nvPr/>
        </p:nvSpPr>
        <p:spPr>
          <a:xfrm>
            <a:off x="3529800" y="1403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38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1" name="CustomShape 5"/>
          <p:cNvSpPr/>
          <p:nvPr/>
        </p:nvSpPr>
        <p:spPr>
          <a:xfrm>
            <a:off x="8026920" y="1403280"/>
            <a:ext cx="14871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2" name="CustomShape 6"/>
          <p:cNvSpPr/>
          <p:nvPr/>
        </p:nvSpPr>
        <p:spPr>
          <a:xfrm>
            <a:off x="9322560" y="1403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21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3" name="CustomShape 7"/>
          <p:cNvSpPr/>
          <p:nvPr/>
        </p:nvSpPr>
        <p:spPr>
          <a:xfrm>
            <a:off x="3017880" y="2819520"/>
            <a:ext cx="707760" cy="65484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7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4" name="CustomShape 8"/>
          <p:cNvSpPr/>
          <p:nvPr/>
        </p:nvSpPr>
        <p:spPr>
          <a:xfrm>
            <a:off x="3999960" y="383868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14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5" name="CustomShape 9"/>
          <p:cNvSpPr/>
          <p:nvPr/>
        </p:nvSpPr>
        <p:spPr>
          <a:xfrm>
            <a:off x="2083680" y="3832200"/>
            <a:ext cx="706320" cy="65484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6" name="CustomShape 10"/>
          <p:cNvSpPr/>
          <p:nvPr/>
        </p:nvSpPr>
        <p:spPr>
          <a:xfrm>
            <a:off x="3516120" y="497016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23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7" name="CustomShape 11"/>
          <p:cNvSpPr/>
          <p:nvPr/>
        </p:nvSpPr>
        <p:spPr>
          <a:xfrm>
            <a:off x="4489920" y="4951800"/>
            <a:ext cx="71064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5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8" name="Line 12"/>
          <p:cNvSpPr/>
          <p:nvPr/>
        </p:nvSpPr>
        <p:spPr>
          <a:xfrm flipH="1">
            <a:off x="2686320" y="3376440"/>
            <a:ext cx="457200" cy="5468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Line 13"/>
          <p:cNvSpPr/>
          <p:nvPr/>
        </p:nvSpPr>
        <p:spPr>
          <a:xfrm flipH="1">
            <a:off x="3903480" y="4455360"/>
            <a:ext cx="320760" cy="5144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Line 14"/>
          <p:cNvSpPr/>
          <p:nvPr/>
        </p:nvSpPr>
        <p:spPr>
          <a:xfrm>
            <a:off x="4510080" y="4455360"/>
            <a:ext cx="253800" cy="5144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Line 15"/>
          <p:cNvSpPr/>
          <p:nvPr/>
        </p:nvSpPr>
        <p:spPr>
          <a:xfrm>
            <a:off x="3646440" y="3376440"/>
            <a:ext cx="502200" cy="5468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16"/>
          <p:cNvSpPr/>
          <p:nvPr/>
        </p:nvSpPr>
        <p:spPr>
          <a:xfrm>
            <a:off x="2561400" y="4942800"/>
            <a:ext cx="707760" cy="65484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12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3" name="CustomShape 17"/>
          <p:cNvSpPr/>
          <p:nvPr/>
        </p:nvSpPr>
        <p:spPr>
          <a:xfrm>
            <a:off x="1598760" y="4942800"/>
            <a:ext cx="70632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4" name="Line 18"/>
          <p:cNvSpPr/>
          <p:nvPr/>
        </p:nvSpPr>
        <p:spPr>
          <a:xfrm flipH="1">
            <a:off x="1962000" y="4455360"/>
            <a:ext cx="288000" cy="5144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Line 19"/>
          <p:cNvSpPr/>
          <p:nvPr/>
        </p:nvSpPr>
        <p:spPr>
          <a:xfrm>
            <a:off x="2591280" y="4455360"/>
            <a:ext cx="265680" cy="50688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20"/>
          <p:cNvSpPr/>
          <p:nvPr/>
        </p:nvSpPr>
        <p:spPr>
          <a:xfrm>
            <a:off x="8732880" y="2819520"/>
            <a:ext cx="707760" cy="654840"/>
          </a:xfrm>
          <a:prstGeom prst="ellipse">
            <a:avLst/>
          </a:prstGeom>
          <a:solidFill>
            <a:srgbClr val="92d050">
              <a:alpha val="50000"/>
            </a:srgb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7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7" name="CustomShape 21"/>
          <p:cNvSpPr/>
          <p:nvPr/>
        </p:nvSpPr>
        <p:spPr>
          <a:xfrm>
            <a:off x="9714960" y="3838680"/>
            <a:ext cx="707760" cy="654840"/>
          </a:xfrm>
          <a:prstGeom prst="ellipse">
            <a:avLst/>
          </a:prstGeom>
          <a:solidFill>
            <a:srgbClr val="92d050">
              <a:alpha val="50000"/>
            </a:srgb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14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8" name="CustomShape 22"/>
          <p:cNvSpPr/>
          <p:nvPr/>
        </p:nvSpPr>
        <p:spPr>
          <a:xfrm>
            <a:off x="7798680" y="3832200"/>
            <a:ext cx="70632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9" name="CustomShape 23"/>
          <p:cNvSpPr/>
          <p:nvPr/>
        </p:nvSpPr>
        <p:spPr>
          <a:xfrm>
            <a:off x="9231120" y="497016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23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0" name="CustomShape 24"/>
          <p:cNvSpPr/>
          <p:nvPr/>
        </p:nvSpPr>
        <p:spPr>
          <a:xfrm>
            <a:off x="10204920" y="4951800"/>
            <a:ext cx="71064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5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Line 25"/>
          <p:cNvSpPr/>
          <p:nvPr/>
        </p:nvSpPr>
        <p:spPr>
          <a:xfrm flipH="1">
            <a:off x="8401320" y="3376440"/>
            <a:ext cx="457200" cy="5468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Line 26"/>
          <p:cNvSpPr/>
          <p:nvPr/>
        </p:nvSpPr>
        <p:spPr>
          <a:xfrm flipH="1">
            <a:off x="9618480" y="4455360"/>
            <a:ext cx="320760" cy="5144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Line 27"/>
          <p:cNvSpPr/>
          <p:nvPr/>
        </p:nvSpPr>
        <p:spPr>
          <a:xfrm>
            <a:off x="10225080" y="4455360"/>
            <a:ext cx="253800" cy="5144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Line 28"/>
          <p:cNvSpPr/>
          <p:nvPr/>
        </p:nvSpPr>
        <p:spPr>
          <a:xfrm>
            <a:off x="9361440" y="3376440"/>
            <a:ext cx="502200" cy="5468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29"/>
          <p:cNvSpPr/>
          <p:nvPr/>
        </p:nvSpPr>
        <p:spPr>
          <a:xfrm>
            <a:off x="8276400" y="494280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12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6" name="CustomShape 30"/>
          <p:cNvSpPr/>
          <p:nvPr/>
        </p:nvSpPr>
        <p:spPr>
          <a:xfrm>
            <a:off x="7313760" y="4942800"/>
            <a:ext cx="70632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7" name="Line 31"/>
          <p:cNvSpPr/>
          <p:nvPr/>
        </p:nvSpPr>
        <p:spPr>
          <a:xfrm flipH="1">
            <a:off x="7677000" y="4455360"/>
            <a:ext cx="288000" cy="5144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Line 32"/>
          <p:cNvSpPr/>
          <p:nvPr/>
        </p:nvSpPr>
        <p:spPr>
          <a:xfrm>
            <a:off x="8306280" y="4455360"/>
            <a:ext cx="265680" cy="50688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33"/>
          <p:cNvSpPr/>
          <p:nvPr/>
        </p:nvSpPr>
        <p:spPr>
          <a:xfrm>
            <a:off x="2363760" y="1903680"/>
            <a:ext cx="201600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0" name="CustomShape 34"/>
          <p:cNvSpPr/>
          <p:nvPr/>
        </p:nvSpPr>
        <p:spPr>
          <a:xfrm>
            <a:off x="8128800" y="1900080"/>
            <a:ext cx="1770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Actual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535FB29-A758-4817-A605-DBB870EE9412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2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Max Sum in Binary Tree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3" name="CustomShape 3"/>
          <p:cNvSpPr/>
          <p:nvPr/>
        </p:nvSpPr>
        <p:spPr>
          <a:xfrm>
            <a:off x="2234160" y="1403280"/>
            <a:ext cx="14871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4" name="CustomShape 4"/>
          <p:cNvSpPr/>
          <p:nvPr/>
        </p:nvSpPr>
        <p:spPr>
          <a:xfrm>
            <a:off x="3529800" y="1403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38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5" name="CustomShape 5"/>
          <p:cNvSpPr/>
          <p:nvPr/>
        </p:nvSpPr>
        <p:spPr>
          <a:xfrm>
            <a:off x="8026920" y="1403280"/>
            <a:ext cx="14871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6" name="CustomShape 6"/>
          <p:cNvSpPr/>
          <p:nvPr/>
        </p:nvSpPr>
        <p:spPr>
          <a:xfrm>
            <a:off x="9322560" y="1403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44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7" name="CustomShape 7"/>
          <p:cNvSpPr/>
          <p:nvPr/>
        </p:nvSpPr>
        <p:spPr>
          <a:xfrm>
            <a:off x="3017880" y="2819520"/>
            <a:ext cx="707760" cy="65484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7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8" name="CustomShape 8"/>
          <p:cNvSpPr/>
          <p:nvPr/>
        </p:nvSpPr>
        <p:spPr>
          <a:xfrm>
            <a:off x="3999960" y="383868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14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9" name="CustomShape 9"/>
          <p:cNvSpPr/>
          <p:nvPr/>
        </p:nvSpPr>
        <p:spPr>
          <a:xfrm>
            <a:off x="2083680" y="3832200"/>
            <a:ext cx="706320" cy="65484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0" name="CustomShape 10"/>
          <p:cNvSpPr/>
          <p:nvPr/>
        </p:nvSpPr>
        <p:spPr>
          <a:xfrm>
            <a:off x="3516120" y="497016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23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1" name="CustomShape 11"/>
          <p:cNvSpPr/>
          <p:nvPr/>
        </p:nvSpPr>
        <p:spPr>
          <a:xfrm>
            <a:off x="4489920" y="4951800"/>
            <a:ext cx="71064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5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2" name="Line 12"/>
          <p:cNvSpPr/>
          <p:nvPr/>
        </p:nvSpPr>
        <p:spPr>
          <a:xfrm flipH="1">
            <a:off x="2686320" y="3376440"/>
            <a:ext cx="457200" cy="5468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Line 13"/>
          <p:cNvSpPr/>
          <p:nvPr/>
        </p:nvSpPr>
        <p:spPr>
          <a:xfrm flipH="1">
            <a:off x="3903480" y="4455360"/>
            <a:ext cx="320760" cy="5144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Line 14"/>
          <p:cNvSpPr/>
          <p:nvPr/>
        </p:nvSpPr>
        <p:spPr>
          <a:xfrm>
            <a:off x="4510080" y="4455360"/>
            <a:ext cx="253800" cy="5144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Line 15"/>
          <p:cNvSpPr/>
          <p:nvPr/>
        </p:nvSpPr>
        <p:spPr>
          <a:xfrm>
            <a:off x="3646440" y="3376440"/>
            <a:ext cx="502200" cy="5468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16"/>
          <p:cNvSpPr/>
          <p:nvPr/>
        </p:nvSpPr>
        <p:spPr>
          <a:xfrm>
            <a:off x="2561400" y="4942800"/>
            <a:ext cx="707760" cy="654840"/>
          </a:xfrm>
          <a:prstGeom prst="ellipse">
            <a:avLst/>
          </a:prstGeom>
          <a:solidFill>
            <a:srgbClr val="ff0000">
              <a:alpha val="50000"/>
            </a:srgb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12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7" name="CustomShape 17"/>
          <p:cNvSpPr/>
          <p:nvPr/>
        </p:nvSpPr>
        <p:spPr>
          <a:xfrm>
            <a:off x="1598760" y="4942800"/>
            <a:ext cx="70632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8" name="Line 18"/>
          <p:cNvSpPr/>
          <p:nvPr/>
        </p:nvSpPr>
        <p:spPr>
          <a:xfrm flipH="1">
            <a:off x="1962000" y="4455360"/>
            <a:ext cx="288000" cy="5144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Line 19"/>
          <p:cNvSpPr/>
          <p:nvPr/>
        </p:nvSpPr>
        <p:spPr>
          <a:xfrm>
            <a:off x="2591280" y="4455360"/>
            <a:ext cx="265680" cy="50688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20"/>
          <p:cNvSpPr/>
          <p:nvPr/>
        </p:nvSpPr>
        <p:spPr>
          <a:xfrm>
            <a:off x="8732880" y="2819520"/>
            <a:ext cx="707760" cy="654840"/>
          </a:xfrm>
          <a:prstGeom prst="ellipse">
            <a:avLst/>
          </a:prstGeom>
          <a:solidFill>
            <a:srgbClr val="92d050">
              <a:alpha val="50000"/>
            </a:srgb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7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1" name="CustomShape 21"/>
          <p:cNvSpPr/>
          <p:nvPr/>
        </p:nvSpPr>
        <p:spPr>
          <a:xfrm>
            <a:off x="9714960" y="3838680"/>
            <a:ext cx="707760" cy="654840"/>
          </a:xfrm>
          <a:prstGeom prst="ellipse">
            <a:avLst/>
          </a:prstGeom>
          <a:solidFill>
            <a:srgbClr val="92d050">
              <a:alpha val="50000"/>
            </a:srgb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14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2" name="CustomShape 22"/>
          <p:cNvSpPr/>
          <p:nvPr/>
        </p:nvSpPr>
        <p:spPr>
          <a:xfrm>
            <a:off x="7798680" y="3832200"/>
            <a:ext cx="70632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3" name="CustomShape 23"/>
          <p:cNvSpPr/>
          <p:nvPr/>
        </p:nvSpPr>
        <p:spPr>
          <a:xfrm>
            <a:off x="9231120" y="4970160"/>
            <a:ext cx="707760" cy="654840"/>
          </a:xfrm>
          <a:prstGeom prst="ellipse">
            <a:avLst/>
          </a:prstGeom>
          <a:solidFill>
            <a:srgbClr val="92d050">
              <a:alpha val="50000"/>
            </a:srgb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23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4" name="CustomShape 24"/>
          <p:cNvSpPr/>
          <p:nvPr/>
        </p:nvSpPr>
        <p:spPr>
          <a:xfrm>
            <a:off x="10204920" y="4951800"/>
            <a:ext cx="71064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5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5" name="Line 25"/>
          <p:cNvSpPr/>
          <p:nvPr/>
        </p:nvSpPr>
        <p:spPr>
          <a:xfrm flipH="1">
            <a:off x="8401320" y="3376440"/>
            <a:ext cx="457200" cy="5468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Line 26"/>
          <p:cNvSpPr/>
          <p:nvPr/>
        </p:nvSpPr>
        <p:spPr>
          <a:xfrm flipH="1">
            <a:off x="9618480" y="4455360"/>
            <a:ext cx="320760" cy="5144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Line 27"/>
          <p:cNvSpPr/>
          <p:nvPr/>
        </p:nvSpPr>
        <p:spPr>
          <a:xfrm>
            <a:off x="10225080" y="4455360"/>
            <a:ext cx="253800" cy="5144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Line 28"/>
          <p:cNvSpPr/>
          <p:nvPr/>
        </p:nvSpPr>
        <p:spPr>
          <a:xfrm>
            <a:off x="9361440" y="3376440"/>
            <a:ext cx="502200" cy="5468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29"/>
          <p:cNvSpPr/>
          <p:nvPr/>
        </p:nvSpPr>
        <p:spPr>
          <a:xfrm>
            <a:off x="8276400" y="4942800"/>
            <a:ext cx="70776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12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0" name="CustomShape 30"/>
          <p:cNvSpPr/>
          <p:nvPr/>
        </p:nvSpPr>
        <p:spPr>
          <a:xfrm>
            <a:off x="7313760" y="4942800"/>
            <a:ext cx="706320" cy="6548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1" name="Line 31"/>
          <p:cNvSpPr/>
          <p:nvPr/>
        </p:nvSpPr>
        <p:spPr>
          <a:xfrm flipH="1">
            <a:off x="7677000" y="4455360"/>
            <a:ext cx="288000" cy="5144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Line 32"/>
          <p:cNvSpPr/>
          <p:nvPr/>
        </p:nvSpPr>
        <p:spPr>
          <a:xfrm>
            <a:off x="8306280" y="4455360"/>
            <a:ext cx="265680" cy="50688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33"/>
          <p:cNvSpPr/>
          <p:nvPr/>
        </p:nvSpPr>
        <p:spPr>
          <a:xfrm>
            <a:off x="2363760" y="1903680"/>
            <a:ext cx="201600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4" name="CustomShape 34"/>
          <p:cNvSpPr/>
          <p:nvPr/>
        </p:nvSpPr>
        <p:spPr>
          <a:xfrm>
            <a:off x="8128800" y="1900080"/>
            <a:ext cx="1770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Actual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5" name="Graphic 75" descr=""/>
          <p:cNvPicPr/>
          <p:nvPr/>
        </p:nvPicPr>
        <p:blipFill>
          <a:blip r:embed="rId1"/>
          <a:stretch/>
        </p:blipFill>
        <p:spPr>
          <a:xfrm>
            <a:off x="9771480" y="1967040"/>
            <a:ext cx="1771920" cy="1771920"/>
          </a:xfrm>
          <a:prstGeom prst="rect">
            <a:avLst/>
          </a:prstGeom>
          <a:ln>
            <a:noFill/>
          </a:ln>
        </p:spPr>
      </p:pic>
      <p:pic>
        <p:nvPicPr>
          <p:cNvPr id="756" name="Graphic 76" descr=""/>
          <p:cNvPicPr/>
          <p:nvPr/>
        </p:nvPicPr>
        <p:blipFill>
          <a:blip r:embed="rId2"/>
          <a:stretch/>
        </p:blipFill>
        <p:spPr>
          <a:xfrm>
            <a:off x="4329000" y="2066040"/>
            <a:ext cx="1780920" cy="17521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47" dur="indefinite" restart="never" nodeType="tmRoot">
          <p:childTnLst>
            <p:seq>
              <p:cTn id="148" dur="indefinite" nodeType="mainSeq">
                <p:childTnLst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TextShape 1"/>
          <p:cNvSpPr txBox="1"/>
          <p:nvPr/>
        </p:nvSpPr>
        <p:spPr>
          <a:xfrm>
            <a:off x="608040" y="4819320"/>
            <a:ext cx="1097244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Optimal Greedy Algorithms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8" name="TextShape 2"/>
          <p:cNvSpPr txBox="1"/>
          <p:nvPr/>
        </p:nvSpPr>
        <p:spPr>
          <a:xfrm>
            <a:off x="608040" y="5697360"/>
            <a:ext cx="10972440" cy="6541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</a:pPr>
            <a:r>
              <a:rPr b="0" lang="en-US" sz="36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Optimal Substructure and Greedy Choice Property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59" name="Picture 8" descr=""/>
          <p:cNvPicPr/>
          <p:nvPr/>
        </p:nvPicPr>
        <p:blipFill>
          <a:blip r:embed="rId1"/>
          <a:stretch/>
        </p:blipFill>
        <p:spPr>
          <a:xfrm>
            <a:off x="3732120" y="533520"/>
            <a:ext cx="4723920" cy="4723920"/>
          </a:xfrm>
          <a:prstGeom prst="rect">
            <a:avLst/>
          </a:prstGeom>
          <a:ln>
            <a:noFill/>
          </a:ln>
        </p:spPr>
      </p:pic>
      <p:pic>
        <p:nvPicPr>
          <p:cNvPr id="760" name="Graphic 9" descr=""/>
          <p:cNvPicPr/>
          <p:nvPr/>
        </p:nvPicPr>
        <p:blipFill>
          <a:blip r:embed="rId2"/>
          <a:stretch/>
        </p:blipFill>
        <p:spPr>
          <a:xfrm>
            <a:off x="4204800" y="1566720"/>
            <a:ext cx="3778560" cy="3778560"/>
          </a:xfrm>
          <a:prstGeom prst="rect">
            <a:avLst/>
          </a:prstGeom>
          <a:ln>
            <a:noFill/>
          </a:ln>
        </p:spPr>
      </p:pic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97789597-64A1-4C39-99B0-187D0C1DC6A4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62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Suitable problems for greedy algorithms have these properties: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choice property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Optimal substructure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Any problem having the above properties is guaranteed to have an optimal greedy solution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63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Optimal Greedy Algorithms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55" dur="indefinite" restart="never" nodeType="tmRoot">
          <p:childTnLst>
            <p:seq>
              <p:cTn id="156" dur="indefinite" nodeType="mainSeq">
                <p:childTnLst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st="63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st="86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st="107" end="1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C041477-8201-4788-B730-0BB385871757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65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1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choice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property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1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global optimal solution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be obtained by greedily selecting a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locally optimal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choice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1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Sub-problems that arise are solved by consequent greedy choices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914400" indent="-231120">
              <a:lnSpc>
                <a:spcPct val="110000"/>
              </a:lnSpc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Enforced by optimal substructure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66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Choice Property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69" dur="indefinite" restart="never" nodeType="tmRoot">
          <p:childTnLst>
            <p:seq>
              <p:cTn id="170" dur="indefinite" nodeType="mainSeq">
                <p:childTnLst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23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112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176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89BDB2A5-6C80-46D6-80E8-C7BDAE085F44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68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15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Optimal substructure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property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15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After each greedy choice the problem remains an optimization problem of the same form as the original problem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609480" indent="-304560">
              <a:lnSpc>
                <a:spcPct val="115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 optimal global solution contains the optimal solutions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all its sub-problems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6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Optimal Substructure Property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81" dur="indefinite" restart="never" nodeType="tmRoot">
          <p:childTnLst>
            <p:seq>
              <p:cTn id="182" dur="indefinite" nodeType="mainSeq">
                <p:childTnLst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>
                                            <p:txEl>
                                              <p:pRg st="30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>
                                            <p:txEl>
                                              <p:pRg st="140" end="2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Brute-Force Algorithms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1217520" y="2362320"/>
            <a:ext cx="9219960" cy="2666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3"/>
          <p:cNvSpPr/>
          <p:nvPr/>
        </p:nvSpPr>
        <p:spPr>
          <a:xfrm>
            <a:off x="15987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4"/>
          <p:cNvSpPr/>
          <p:nvPr/>
        </p:nvSpPr>
        <p:spPr>
          <a:xfrm>
            <a:off x="33512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5"/>
          <p:cNvSpPr/>
          <p:nvPr/>
        </p:nvSpPr>
        <p:spPr>
          <a:xfrm>
            <a:off x="510372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6"/>
          <p:cNvSpPr/>
          <p:nvPr/>
        </p:nvSpPr>
        <p:spPr>
          <a:xfrm>
            <a:off x="68565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7"/>
          <p:cNvSpPr/>
          <p:nvPr/>
        </p:nvSpPr>
        <p:spPr>
          <a:xfrm>
            <a:off x="86090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C6FBC1C-87E5-4149-817C-95C16983B452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1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"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Max Coins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 game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You are given a set of coins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You play against another player, alternating turns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 each turn, you can take up to three coins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Your goal is to have as many coins as possible at the end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72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Algorithms: Example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73" name="Picture 17" descr=""/>
          <p:cNvPicPr/>
          <p:nvPr/>
        </p:nvPicPr>
        <p:blipFill>
          <a:blip r:embed="rId1"/>
          <a:stretch/>
        </p:blipFill>
        <p:spPr>
          <a:xfrm>
            <a:off x="1980000" y="4773600"/>
            <a:ext cx="831960" cy="831960"/>
          </a:xfrm>
          <a:prstGeom prst="rect">
            <a:avLst/>
          </a:prstGeom>
          <a:ln>
            <a:noFill/>
          </a:ln>
        </p:spPr>
      </p:pic>
      <p:pic>
        <p:nvPicPr>
          <p:cNvPr id="774" name="Picture 18" descr=""/>
          <p:cNvPicPr/>
          <p:nvPr/>
        </p:nvPicPr>
        <p:blipFill>
          <a:blip r:embed="rId2"/>
          <a:stretch/>
        </p:blipFill>
        <p:spPr>
          <a:xfrm>
            <a:off x="1574640" y="5512680"/>
            <a:ext cx="831960" cy="831960"/>
          </a:xfrm>
          <a:prstGeom prst="rect">
            <a:avLst/>
          </a:prstGeom>
          <a:ln>
            <a:noFill/>
          </a:ln>
        </p:spPr>
      </p:pic>
      <p:pic>
        <p:nvPicPr>
          <p:cNvPr id="775" name="Picture 19" descr=""/>
          <p:cNvPicPr/>
          <p:nvPr/>
        </p:nvPicPr>
        <p:blipFill>
          <a:blip r:embed="rId3"/>
          <a:stretch/>
        </p:blipFill>
        <p:spPr>
          <a:xfrm>
            <a:off x="2812320" y="4773600"/>
            <a:ext cx="831960" cy="831960"/>
          </a:xfrm>
          <a:prstGeom prst="rect">
            <a:avLst/>
          </a:prstGeom>
          <a:ln>
            <a:noFill/>
          </a:ln>
        </p:spPr>
      </p:pic>
      <p:pic>
        <p:nvPicPr>
          <p:cNvPr id="776" name="Picture 20" descr=""/>
          <p:cNvPicPr/>
          <p:nvPr/>
        </p:nvPicPr>
        <p:blipFill>
          <a:blip r:embed="rId4"/>
          <a:stretch/>
        </p:blipFill>
        <p:spPr>
          <a:xfrm>
            <a:off x="2406600" y="5512680"/>
            <a:ext cx="831960" cy="831960"/>
          </a:xfrm>
          <a:prstGeom prst="rect">
            <a:avLst/>
          </a:prstGeom>
          <a:ln>
            <a:noFill/>
          </a:ln>
        </p:spPr>
      </p:pic>
      <p:pic>
        <p:nvPicPr>
          <p:cNvPr id="777" name="Picture 21" descr=""/>
          <p:cNvPicPr/>
          <p:nvPr/>
        </p:nvPicPr>
        <p:blipFill>
          <a:blip r:embed="rId5"/>
          <a:stretch/>
        </p:blipFill>
        <p:spPr>
          <a:xfrm>
            <a:off x="3623400" y="4773600"/>
            <a:ext cx="831960" cy="831960"/>
          </a:xfrm>
          <a:prstGeom prst="rect">
            <a:avLst/>
          </a:prstGeom>
          <a:ln>
            <a:noFill/>
          </a:ln>
        </p:spPr>
      </p:pic>
      <p:pic>
        <p:nvPicPr>
          <p:cNvPr id="778" name="Picture 22" descr=""/>
          <p:cNvPicPr/>
          <p:nvPr/>
        </p:nvPicPr>
        <p:blipFill>
          <a:blip r:embed="rId6"/>
          <a:stretch/>
        </p:blipFill>
        <p:spPr>
          <a:xfrm>
            <a:off x="3217680" y="5512680"/>
            <a:ext cx="831960" cy="831960"/>
          </a:xfrm>
          <a:prstGeom prst="rect">
            <a:avLst/>
          </a:prstGeom>
          <a:ln>
            <a:noFill/>
          </a:ln>
        </p:spPr>
      </p:pic>
      <p:pic>
        <p:nvPicPr>
          <p:cNvPr id="779" name="Picture 25" descr=""/>
          <p:cNvPicPr/>
          <p:nvPr/>
        </p:nvPicPr>
        <p:blipFill>
          <a:blip r:embed="rId7"/>
          <a:stretch/>
        </p:blipFill>
        <p:spPr>
          <a:xfrm>
            <a:off x="4428360" y="4773600"/>
            <a:ext cx="831960" cy="831960"/>
          </a:xfrm>
          <a:prstGeom prst="rect">
            <a:avLst/>
          </a:prstGeom>
          <a:ln>
            <a:noFill/>
          </a:ln>
        </p:spPr>
      </p:pic>
      <p:pic>
        <p:nvPicPr>
          <p:cNvPr id="780" name="Picture 26" descr=""/>
          <p:cNvPicPr/>
          <p:nvPr/>
        </p:nvPicPr>
        <p:blipFill>
          <a:blip r:embed="rId8"/>
          <a:stretch/>
        </p:blipFill>
        <p:spPr>
          <a:xfrm>
            <a:off x="4023000" y="5512680"/>
            <a:ext cx="831960" cy="831960"/>
          </a:xfrm>
          <a:prstGeom prst="rect">
            <a:avLst/>
          </a:prstGeom>
          <a:ln>
            <a:noFill/>
          </a:ln>
        </p:spPr>
      </p:pic>
      <p:pic>
        <p:nvPicPr>
          <p:cNvPr id="781" name="Picture 27" descr=""/>
          <p:cNvPicPr/>
          <p:nvPr/>
        </p:nvPicPr>
        <p:blipFill>
          <a:blip r:embed="rId9"/>
          <a:stretch/>
        </p:blipFill>
        <p:spPr>
          <a:xfrm>
            <a:off x="5260680" y="4773600"/>
            <a:ext cx="831960" cy="831960"/>
          </a:xfrm>
          <a:prstGeom prst="rect">
            <a:avLst/>
          </a:prstGeom>
          <a:ln>
            <a:noFill/>
          </a:ln>
        </p:spPr>
      </p:pic>
      <p:pic>
        <p:nvPicPr>
          <p:cNvPr id="782" name="Picture 28" descr=""/>
          <p:cNvPicPr/>
          <p:nvPr/>
        </p:nvPicPr>
        <p:blipFill>
          <a:blip r:embed="rId10"/>
          <a:stretch/>
        </p:blipFill>
        <p:spPr>
          <a:xfrm>
            <a:off x="4854960" y="5512680"/>
            <a:ext cx="831960" cy="831960"/>
          </a:xfrm>
          <a:prstGeom prst="rect">
            <a:avLst/>
          </a:prstGeom>
          <a:ln>
            <a:noFill/>
          </a:ln>
        </p:spPr>
      </p:pic>
      <p:pic>
        <p:nvPicPr>
          <p:cNvPr id="783" name="Picture 29" descr=""/>
          <p:cNvPicPr/>
          <p:nvPr/>
        </p:nvPicPr>
        <p:blipFill>
          <a:blip r:embed="rId11"/>
          <a:stretch/>
        </p:blipFill>
        <p:spPr>
          <a:xfrm>
            <a:off x="6071760" y="4773600"/>
            <a:ext cx="831960" cy="831960"/>
          </a:xfrm>
          <a:prstGeom prst="rect">
            <a:avLst/>
          </a:prstGeom>
          <a:ln>
            <a:noFill/>
          </a:ln>
        </p:spPr>
      </p:pic>
      <p:pic>
        <p:nvPicPr>
          <p:cNvPr id="784" name="Picture 30" descr=""/>
          <p:cNvPicPr/>
          <p:nvPr/>
        </p:nvPicPr>
        <p:blipFill>
          <a:blip r:embed="rId12"/>
          <a:stretch/>
        </p:blipFill>
        <p:spPr>
          <a:xfrm>
            <a:off x="5666040" y="5512680"/>
            <a:ext cx="831960" cy="831960"/>
          </a:xfrm>
          <a:prstGeom prst="rect">
            <a:avLst/>
          </a:prstGeom>
          <a:ln>
            <a:noFill/>
          </a:ln>
        </p:spPr>
      </p:pic>
      <p:pic>
        <p:nvPicPr>
          <p:cNvPr id="785" name="Picture 31" descr=""/>
          <p:cNvPicPr/>
          <p:nvPr/>
        </p:nvPicPr>
        <p:blipFill>
          <a:blip r:embed="rId13"/>
          <a:stretch/>
        </p:blipFill>
        <p:spPr>
          <a:xfrm>
            <a:off x="6904080" y="4773600"/>
            <a:ext cx="831960" cy="831960"/>
          </a:xfrm>
          <a:prstGeom prst="rect">
            <a:avLst/>
          </a:prstGeom>
          <a:ln>
            <a:noFill/>
          </a:ln>
        </p:spPr>
      </p:pic>
      <p:pic>
        <p:nvPicPr>
          <p:cNvPr id="786" name="Picture 32" descr=""/>
          <p:cNvPicPr/>
          <p:nvPr/>
        </p:nvPicPr>
        <p:blipFill>
          <a:blip r:embed="rId14"/>
          <a:stretch/>
        </p:blipFill>
        <p:spPr>
          <a:xfrm>
            <a:off x="6498360" y="5512680"/>
            <a:ext cx="831960" cy="831960"/>
          </a:xfrm>
          <a:prstGeom prst="rect">
            <a:avLst/>
          </a:prstGeom>
          <a:ln>
            <a:noFill/>
          </a:ln>
        </p:spPr>
      </p:pic>
      <p:pic>
        <p:nvPicPr>
          <p:cNvPr id="787" name="Picture 33" descr=""/>
          <p:cNvPicPr/>
          <p:nvPr/>
        </p:nvPicPr>
        <p:blipFill>
          <a:blip r:embed="rId15"/>
          <a:stretch/>
        </p:blipFill>
        <p:spPr>
          <a:xfrm>
            <a:off x="7736040" y="4773600"/>
            <a:ext cx="831960" cy="831960"/>
          </a:xfrm>
          <a:prstGeom prst="rect">
            <a:avLst/>
          </a:prstGeom>
          <a:ln>
            <a:noFill/>
          </a:ln>
        </p:spPr>
      </p:pic>
      <p:pic>
        <p:nvPicPr>
          <p:cNvPr id="788" name="Picture 34" descr=""/>
          <p:cNvPicPr/>
          <p:nvPr/>
        </p:nvPicPr>
        <p:blipFill>
          <a:blip r:embed="rId16"/>
          <a:stretch/>
        </p:blipFill>
        <p:spPr>
          <a:xfrm>
            <a:off x="7330680" y="5512680"/>
            <a:ext cx="831960" cy="831960"/>
          </a:xfrm>
          <a:prstGeom prst="rect">
            <a:avLst/>
          </a:prstGeom>
          <a:ln>
            <a:noFill/>
          </a:ln>
        </p:spPr>
      </p:pic>
      <p:pic>
        <p:nvPicPr>
          <p:cNvPr id="789" name="Picture 35" descr=""/>
          <p:cNvPicPr/>
          <p:nvPr/>
        </p:nvPicPr>
        <p:blipFill>
          <a:blip r:embed="rId17"/>
          <a:stretch/>
        </p:blipFill>
        <p:spPr>
          <a:xfrm>
            <a:off x="8547120" y="4773600"/>
            <a:ext cx="831960" cy="831960"/>
          </a:xfrm>
          <a:prstGeom prst="rect">
            <a:avLst/>
          </a:prstGeom>
          <a:ln>
            <a:noFill/>
          </a:ln>
        </p:spPr>
      </p:pic>
      <p:pic>
        <p:nvPicPr>
          <p:cNvPr id="790" name="Picture 36" descr=""/>
          <p:cNvPicPr/>
          <p:nvPr/>
        </p:nvPicPr>
        <p:blipFill>
          <a:blip r:embed="rId18"/>
          <a:stretch/>
        </p:blipFill>
        <p:spPr>
          <a:xfrm>
            <a:off x="8141760" y="5512680"/>
            <a:ext cx="831960" cy="831960"/>
          </a:xfrm>
          <a:prstGeom prst="rect">
            <a:avLst/>
          </a:prstGeom>
          <a:ln>
            <a:noFill/>
          </a:ln>
        </p:spPr>
      </p:pic>
      <p:pic>
        <p:nvPicPr>
          <p:cNvPr id="791" name="Picture 37" descr=""/>
          <p:cNvPicPr/>
          <p:nvPr/>
        </p:nvPicPr>
        <p:blipFill>
          <a:blip r:embed="rId19"/>
          <a:stretch/>
        </p:blipFill>
        <p:spPr>
          <a:xfrm>
            <a:off x="9352440" y="4773600"/>
            <a:ext cx="831960" cy="831960"/>
          </a:xfrm>
          <a:prstGeom prst="rect">
            <a:avLst/>
          </a:prstGeom>
          <a:ln>
            <a:noFill/>
          </a:ln>
        </p:spPr>
      </p:pic>
      <p:pic>
        <p:nvPicPr>
          <p:cNvPr id="792" name="Picture 38" descr=""/>
          <p:cNvPicPr/>
          <p:nvPr/>
        </p:nvPicPr>
        <p:blipFill>
          <a:blip r:embed="rId20"/>
          <a:stretch/>
        </p:blipFill>
        <p:spPr>
          <a:xfrm>
            <a:off x="8946720" y="5512680"/>
            <a:ext cx="831960" cy="831960"/>
          </a:xfrm>
          <a:prstGeom prst="rect">
            <a:avLst/>
          </a:prstGeom>
          <a:ln>
            <a:noFill/>
          </a:ln>
        </p:spPr>
      </p:pic>
      <p:pic>
        <p:nvPicPr>
          <p:cNvPr id="793" name="Picture 40" descr=""/>
          <p:cNvPicPr/>
          <p:nvPr/>
        </p:nvPicPr>
        <p:blipFill>
          <a:blip r:embed="rId21"/>
          <a:stretch/>
        </p:blipFill>
        <p:spPr>
          <a:xfrm>
            <a:off x="9779040" y="5512680"/>
            <a:ext cx="831960" cy="83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1" dur="indefinite" restart="never" nodeType="tmRoot">
          <p:childTnLst>
            <p:seq>
              <p:cTn id="192" dur="indefinite" nodeType="mainSeq">
                <p:childTnLst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st="21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st="50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st="101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st="147" end="2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C66BF4F-ED34-4284-A879-7904924C67C8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5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1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simple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strategy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exists for the "Max Coins" game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1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1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Always choose the local maximum (at each step)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1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You don't consider what the other player does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1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You don't consider your actions' consequences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1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algorithm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works optimally here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1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 takes as many coins as possible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6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Max Coins – Greedy Algorithm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7" name="CustomShape 4"/>
          <p:cNvSpPr/>
          <p:nvPr/>
        </p:nvSpPr>
        <p:spPr>
          <a:xfrm>
            <a:off x="912960" y="1933200"/>
            <a:ext cx="10362960" cy="642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At each turn take the maximum number of coins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09" dur="indefinite" restart="never" nodeType="tmRoot">
          <p:childTnLst>
            <p:seq>
              <p:cTn id="210" dur="indefinite" nodeType="mainSeq">
                <p:childTnLst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st="58" end="1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st="105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st="151" end="1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st="197" end="2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st="239" end="2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TextShape 1"/>
          <p:cNvSpPr txBox="1"/>
          <p:nvPr/>
        </p:nvSpPr>
        <p:spPr>
          <a:xfrm>
            <a:off x="531720" y="4876920"/>
            <a:ext cx="1112472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Activity Selection Problem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9" name="TextShape 2"/>
          <p:cNvSpPr txBox="1"/>
          <p:nvPr/>
        </p:nvSpPr>
        <p:spPr>
          <a:xfrm>
            <a:off x="531720" y="5754960"/>
            <a:ext cx="1112472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Greedy Algorithm and Why It Is Optimal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00" name="Picture 6" descr=""/>
          <p:cNvPicPr/>
          <p:nvPr/>
        </p:nvPicPr>
        <p:blipFill>
          <a:blip r:embed="rId1"/>
          <a:stretch/>
        </p:blipFill>
        <p:spPr>
          <a:xfrm>
            <a:off x="2933280" y="1185480"/>
            <a:ext cx="6321600" cy="33588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631D0A7E-F8BB-4E40-A865-EAFF22C86564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2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Activity Selection Problem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(a.k.a. Conference Scheduling Problem)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Given a set of activities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= {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0" lang="en-US" sz="3200" spc="-1" strike="noStrike" baseline="-25000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0" lang="en-US" sz="3200" spc="-1" strike="noStrike" baseline="-25000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0" lang="en-US" sz="3200" spc="-1" strike="noStrike" baseline="-25000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}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914400" indent="-231120">
              <a:lnSpc>
                <a:spcPct val="100000"/>
              </a:lnSpc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Each having a start &amp; finish time: </a:t>
            </a: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0" lang="en-US" sz="3000" spc="-1" strike="noStrike" baseline="-25000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= {</a:t>
            </a: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b="0" lang="en-US" sz="3000" spc="-1" strike="noStrike" baseline="-25000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</a:t>
            </a:r>
            <a:r>
              <a:rPr b="0" lang="en-US" sz="3000" spc="-1" strike="noStrike" baseline="-25000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}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Activities are "compatible" if they don't overlap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914400" indent="-231120">
              <a:lnSpc>
                <a:spcPct val="100000"/>
              </a:lnSpc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i.e. their intervals do not intersect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is the maximum-size subset of compatible activities?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914400" indent="-231120">
              <a:lnSpc>
                <a:spcPct val="100000"/>
              </a:lnSpc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i.e. which is the largest list of compatible activities that can be scheduled?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3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Activity Selection Problem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231" dur="indefinite" restart="never" nodeType="tmRoot">
          <p:childTnLst>
            <p:seq>
              <p:cTn id="232" dur="indefinite" nodeType="mainSeq">
                <p:childTnLst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>
                                            <p:txEl>
                                              <p:pRg st="16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>
                                            <p:txEl>
                                              <p:pRg st="216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>
                                            <p:txEl>
                                              <p:pRg st="254" end="3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>
                                            <p:txEl>
                                              <p:pRg st="312" end="3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2160EEA-5391-4875-862C-8F370E9953F5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5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Activity selection problem example: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Several optimal solutions: {a</a:t>
            </a:r>
            <a:r>
              <a:rPr b="0" lang="en-US" sz="3400" spc="-1" strike="noStrike" baseline="-25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a</a:t>
            </a:r>
            <a:r>
              <a:rPr b="0" lang="en-US" sz="3400" spc="-1" strike="noStrike" baseline="-25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a</a:t>
            </a:r>
            <a:r>
              <a:rPr b="0" lang="en-US" sz="3400" spc="-1" strike="noStrike" baseline="-25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a</a:t>
            </a:r>
            <a:r>
              <a:rPr b="0" lang="en-US" sz="3400" spc="-1" strike="noStrike" baseline="-25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}, {a</a:t>
            </a:r>
            <a:r>
              <a:rPr b="0" lang="en-US" sz="3400" spc="-1" strike="noStrike" baseline="-25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a</a:t>
            </a:r>
            <a:r>
              <a:rPr b="0" lang="en-US" sz="3400" spc="-1" strike="noStrike" baseline="-25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a</a:t>
            </a:r>
            <a:r>
              <a:rPr b="0" lang="en-US" sz="3400" spc="-1" strike="noStrike" baseline="-25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a</a:t>
            </a:r>
            <a:r>
              <a:rPr b="0" lang="en-US" sz="3400" spc="-1" strike="noStrike" baseline="-25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}, …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6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Activity Selection Problem – Example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807" name="Table 4"/>
          <p:cNvGraphicFramePr/>
          <p:nvPr/>
        </p:nvGraphicFramePr>
        <p:xfrm>
          <a:off x="1065240" y="1891440"/>
          <a:ext cx="10058040" cy="935640"/>
        </p:xfrm>
        <a:graphic>
          <a:graphicData uri="http://schemas.openxmlformats.org/drawingml/2006/table">
            <a:tbl>
              <a:tblPr/>
              <a:tblGrid>
                <a:gridCol w="1958040"/>
                <a:gridCol w="747720"/>
                <a:gridCol w="747720"/>
                <a:gridCol w="747720"/>
                <a:gridCol w="747720"/>
                <a:gridCol w="620280"/>
                <a:gridCol w="747720"/>
                <a:gridCol w="747720"/>
                <a:gridCol w="747720"/>
                <a:gridCol w="747720"/>
                <a:gridCol w="747720"/>
                <a:gridCol w="750240"/>
              </a:tblGrid>
              <a:tr h="4759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Index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10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  <a:tr h="5256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Start (s</a:t>
                      </a:r>
                      <a:r>
                        <a:rPr b="1" lang="en-US" sz="2600" spc="-1" strike="noStrike" baseline="-2500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i</a:t>
                      </a: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)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12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</a:tr>
              <a:tr h="5256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Finish (f</a:t>
                      </a:r>
                      <a:r>
                        <a:rPr b="1" lang="en-US" sz="2600" spc="-1" strike="noStrike" baseline="-2500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i</a:t>
                      </a: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)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10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12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13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14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sp>
        <p:nvSpPr>
          <p:cNvPr id="808" name="CustomShape 5"/>
          <p:cNvSpPr/>
          <p:nvPr/>
        </p:nvSpPr>
        <p:spPr>
          <a:xfrm>
            <a:off x="1065240" y="4406040"/>
            <a:ext cx="10058040" cy="1523520"/>
          </a:xfrm>
          <a:prstGeom prst="rect">
            <a:avLst/>
          </a:prstGeom>
          <a:solidFill>
            <a:schemeClr val="accent1">
              <a:alpha val="3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9" name="CustomShape 6"/>
          <p:cNvSpPr/>
          <p:nvPr/>
        </p:nvSpPr>
        <p:spPr>
          <a:xfrm>
            <a:off x="1065240" y="3643920"/>
            <a:ext cx="10058040" cy="761760"/>
          </a:xfrm>
          <a:prstGeom prst="rect">
            <a:avLst/>
          </a:prstGeom>
          <a:solidFill>
            <a:schemeClr val="accent1">
              <a:alpha val="3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0" name="Line 7"/>
          <p:cNvSpPr/>
          <p:nvPr/>
        </p:nvSpPr>
        <p:spPr>
          <a:xfrm>
            <a:off x="1316160" y="4179240"/>
            <a:ext cx="9578520" cy="360"/>
          </a:xfrm>
          <a:prstGeom prst="line">
            <a:avLst/>
          </a:prstGeom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1" name="Line 8"/>
          <p:cNvSpPr/>
          <p:nvPr/>
        </p:nvSpPr>
        <p:spPr>
          <a:xfrm>
            <a:off x="1544760" y="4102920"/>
            <a:ext cx="360" cy="152640"/>
          </a:xfrm>
          <a:prstGeom prst="line">
            <a:avLst/>
          </a:prstGeom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2" name="Line 9"/>
          <p:cNvSpPr/>
          <p:nvPr/>
        </p:nvSpPr>
        <p:spPr>
          <a:xfrm>
            <a:off x="2154600" y="4102920"/>
            <a:ext cx="360" cy="152640"/>
          </a:xfrm>
          <a:prstGeom prst="line">
            <a:avLst/>
          </a:prstGeom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3" name="Line 10"/>
          <p:cNvSpPr/>
          <p:nvPr/>
        </p:nvSpPr>
        <p:spPr>
          <a:xfrm>
            <a:off x="2764080" y="4102920"/>
            <a:ext cx="360" cy="152640"/>
          </a:xfrm>
          <a:prstGeom prst="line">
            <a:avLst/>
          </a:prstGeom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4" name="Line 11"/>
          <p:cNvSpPr/>
          <p:nvPr/>
        </p:nvSpPr>
        <p:spPr>
          <a:xfrm>
            <a:off x="3373560" y="4102920"/>
            <a:ext cx="360" cy="152640"/>
          </a:xfrm>
          <a:prstGeom prst="line">
            <a:avLst/>
          </a:prstGeom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5" name="Line 12"/>
          <p:cNvSpPr/>
          <p:nvPr/>
        </p:nvSpPr>
        <p:spPr>
          <a:xfrm>
            <a:off x="3983400" y="4102920"/>
            <a:ext cx="360" cy="152640"/>
          </a:xfrm>
          <a:prstGeom prst="line">
            <a:avLst/>
          </a:prstGeom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6" name="Line 13"/>
          <p:cNvSpPr/>
          <p:nvPr/>
        </p:nvSpPr>
        <p:spPr>
          <a:xfrm>
            <a:off x="4592880" y="4102920"/>
            <a:ext cx="360" cy="152640"/>
          </a:xfrm>
          <a:prstGeom prst="line">
            <a:avLst/>
          </a:prstGeom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7" name="Line 14"/>
          <p:cNvSpPr/>
          <p:nvPr/>
        </p:nvSpPr>
        <p:spPr>
          <a:xfrm>
            <a:off x="5202360" y="4102920"/>
            <a:ext cx="360" cy="152640"/>
          </a:xfrm>
          <a:prstGeom prst="line">
            <a:avLst/>
          </a:prstGeom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8" name="Line 15"/>
          <p:cNvSpPr/>
          <p:nvPr/>
        </p:nvSpPr>
        <p:spPr>
          <a:xfrm>
            <a:off x="5812200" y="4102920"/>
            <a:ext cx="360" cy="152640"/>
          </a:xfrm>
          <a:prstGeom prst="line">
            <a:avLst/>
          </a:prstGeom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9" name="Line 16"/>
          <p:cNvSpPr/>
          <p:nvPr/>
        </p:nvSpPr>
        <p:spPr>
          <a:xfrm>
            <a:off x="6421680" y="4102920"/>
            <a:ext cx="360" cy="152640"/>
          </a:xfrm>
          <a:prstGeom prst="line">
            <a:avLst/>
          </a:prstGeom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0" name="Line 17"/>
          <p:cNvSpPr/>
          <p:nvPr/>
        </p:nvSpPr>
        <p:spPr>
          <a:xfrm>
            <a:off x="7031160" y="4102920"/>
            <a:ext cx="360" cy="152640"/>
          </a:xfrm>
          <a:prstGeom prst="line">
            <a:avLst/>
          </a:prstGeom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1" name="Line 18"/>
          <p:cNvSpPr/>
          <p:nvPr/>
        </p:nvSpPr>
        <p:spPr>
          <a:xfrm>
            <a:off x="7641000" y="4102920"/>
            <a:ext cx="360" cy="152640"/>
          </a:xfrm>
          <a:prstGeom prst="line">
            <a:avLst/>
          </a:prstGeom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2" name="Line 19"/>
          <p:cNvSpPr/>
          <p:nvPr/>
        </p:nvSpPr>
        <p:spPr>
          <a:xfrm>
            <a:off x="8250480" y="4102920"/>
            <a:ext cx="360" cy="152640"/>
          </a:xfrm>
          <a:prstGeom prst="line">
            <a:avLst/>
          </a:prstGeom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3" name="Line 20"/>
          <p:cNvSpPr/>
          <p:nvPr/>
        </p:nvSpPr>
        <p:spPr>
          <a:xfrm>
            <a:off x="8859960" y="4102920"/>
            <a:ext cx="360" cy="152640"/>
          </a:xfrm>
          <a:prstGeom prst="line">
            <a:avLst/>
          </a:prstGeom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4" name="Line 21"/>
          <p:cNvSpPr/>
          <p:nvPr/>
        </p:nvSpPr>
        <p:spPr>
          <a:xfrm>
            <a:off x="9469800" y="4102920"/>
            <a:ext cx="360" cy="152640"/>
          </a:xfrm>
          <a:prstGeom prst="line">
            <a:avLst/>
          </a:prstGeom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5" name="Line 22"/>
          <p:cNvSpPr/>
          <p:nvPr/>
        </p:nvSpPr>
        <p:spPr>
          <a:xfrm>
            <a:off x="10079280" y="4102920"/>
            <a:ext cx="360" cy="152640"/>
          </a:xfrm>
          <a:prstGeom prst="line">
            <a:avLst/>
          </a:prstGeom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6" name="Line 23"/>
          <p:cNvSpPr/>
          <p:nvPr/>
        </p:nvSpPr>
        <p:spPr>
          <a:xfrm>
            <a:off x="10688760" y="4102920"/>
            <a:ext cx="360" cy="152640"/>
          </a:xfrm>
          <a:prstGeom prst="line">
            <a:avLst/>
          </a:prstGeom>
          <a:ln w="255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7" name="CustomShape 24"/>
          <p:cNvSpPr/>
          <p:nvPr/>
        </p:nvSpPr>
        <p:spPr>
          <a:xfrm>
            <a:off x="1381320" y="3722400"/>
            <a:ext cx="32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8" name="CustomShape 25"/>
          <p:cNvSpPr/>
          <p:nvPr/>
        </p:nvSpPr>
        <p:spPr>
          <a:xfrm>
            <a:off x="1993680" y="3722400"/>
            <a:ext cx="32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9" name="CustomShape 26"/>
          <p:cNvSpPr/>
          <p:nvPr/>
        </p:nvSpPr>
        <p:spPr>
          <a:xfrm>
            <a:off x="2600280" y="3722400"/>
            <a:ext cx="32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0" name="CustomShape 27"/>
          <p:cNvSpPr/>
          <p:nvPr/>
        </p:nvSpPr>
        <p:spPr>
          <a:xfrm>
            <a:off x="3213000" y="3722400"/>
            <a:ext cx="32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1" name="CustomShape 28"/>
          <p:cNvSpPr/>
          <p:nvPr/>
        </p:nvSpPr>
        <p:spPr>
          <a:xfrm>
            <a:off x="3819600" y="3721320"/>
            <a:ext cx="32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2" name="CustomShape 29"/>
          <p:cNvSpPr/>
          <p:nvPr/>
        </p:nvSpPr>
        <p:spPr>
          <a:xfrm>
            <a:off x="4432320" y="3721320"/>
            <a:ext cx="32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3" name="CustomShape 30"/>
          <p:cNvSpPr/>
          <p:nvPr/>
        </p:nvSpPr>
        <p:spPr>
          <a:xfrm>
            <a:off x="5038920" y="3721320"/>
            <a:ext cx="32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4" name="CustomShape 31"/>
          <p:cNvSpPr/>
          <p:nvPr/>
        </p:nvSpPr>
        <p:spPr>
          <a:xfrm>
            <a:off x="5651640" y="3721320"/>
            <a:ext cx="32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5" name="CustomShape 32"/>
          <p:cNvSpPr/>
          <p:nvPr/>
        </p:nvSpPr>
        <p:spPr>
          <a:xfrm>
            <a:off x="6257880" y="3721320"/>
            <a:ext cx="32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6" name="CustomShape 33"/>
          <p:cNvSpPr/>
          <p:nvPr/>
        </p:nvSpPr>
        <p:spPr>
          <a:xfrm>
            <a:off x="6870600" y="3721320"/>
            <a:ext cx="32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7" name="CustomShape 34"/>
          <p:cNvSpPr/>
          <p:nvPr/>
        </p:nvSpPr>
        <p:spPr>
          <a:xfrm>
            <a:off x="7412760" y="3721320"/>
            <a:ext cx="46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8" name="CustomShape 35"/>
          <p:cNvSpPr/>
          <p:nvPr/>
        </p:nvSpPr>
        <p:spPr>
          <a:xfrm>
            <a:off x="8012520" y="3721320"/>
            <a:ext cx="46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9" name="CustomShape 36"/>
          <p:cNvSpPr/>
          <p:nvPr/>
        </p:nvSpPr>
        <p:spPr>
          <a:xfrm>
            <a:off x="8619480" y="3720240"/>
            <a:ext cx="46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0" name="CustomShape 37"/>
          <p:cNvSpPr/>
          <p:nvPr/>
        </p:nvSpPr>
        <p:spPr>
          <a:xfrm>
            <a:off x="9231840" y="3720240"/>
            <a:ext cx="46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1" name="CustomShape 38"/>
          <p:cNvSpPr/>
          <p:nvPr/>
        </p:nvSpPr>
        <p:spPr>
          <a:xfrm>
            <a:off x="9838440" y="3720240"/>
            <a:ext cx="46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14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2" name="CustomShape 39"/>
          <p:cNvSpPr/>
          <p:nvPr/>
        </p:nvSpPr>
        <p:spPr>
          <a:xfrm>
            <a:off x="10451160" y="3720240"/>
            <a:ext cx="46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15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3" name="Line 40"/>
          <p:cNvSpPr/>
          <p:nvPr/>
        </p:nvSpPr>
        <p:spPr>
          <a:xfrm>
            <a:off x="2154600" y="4634280"/>
            <a:ext cx="1828800" cy="360"/>
          </a:xfrm>
          <a:prstGeom prst="line">
            <a:avLst/>
          </a:prstGeom>
          <a:ln w="57240">
            <a:solidFill>
              <a:srgbClr val="ffff00"/>
            </a:solidFill>
            <a:headEnd len="med" type="oval" w="med"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4" name="Line 41"/>
          <p:cNvSpPr/>
          <p:nvPr/>
        </p:nvSpPr>
        <p:spPr>
          <a:xfrm>
            <a:off x="3373560" y="4857120"/>
            <a:ext cx="1219320" cy="360"/>
          </a:xfrm>
          <a:prstGeom prst="line">
            <a:avLst/>
          </a:prstGeom>
          <a:ln w="38160">
            <a:solidFill>
              <a:schemeClr val="tx2">
                <a:lumMod val="75000"/>
              </a:schemeClr>
            </a:solidFill>
            <a:headEnd len="med" type="oval" w="med"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Line 42"/>
          <p:cNvSpPr/>
          <p:nvPr/>
        </p:nvSpPr>
        <p:spPr>
          <a:xfrm>
            <a:off x="1544760" y="5328000"/>
            <a:ext cx="3657600" cy="360"/>
          </a:xfrm>
          <a:prstGeom prst="line">
            <a:avLst/>
          </a:prstGeom>
          <a:ln w="38160">
            <a:solidFill>
              <a:schemeClr val="tx2">
                <a:lumMod val="75000"/>
              </a:schemeClr>
            </a:solidFill>
            <a:headEnd len="med" type="oval" w="med"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6" name="Line 43"/>
          <p:cNvSpPr/>
          <p:nvPr/>
        </p:nvSpPr>
        <p:spPr>
          <a:xfrm>
            <a:off x="4592880" y="4634280"/>
            <a:ext cx="1219320" cy="360"/>
          </a:xfrm>
          <a:prstGeom prst="line">
            <a:avLst/>
          </a:prstGeom>
          <a:ln w="57240">
            <a:solidFill>
              <a:srgbClr val="ffff00"/>
            </a:solidFill>
            <a:headEnd len="med" type="oval" w="med"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Line 44"/>
          <p:cNvSpPr/>
          <p:nvPr/>
        </p:nvSpPr>
        <p:spPr>
          <a:xfrm>
            <a:off x="3373560" y="5548680"/>
            <a:ext cx="3046680" cy="360"/>
          </a:xfrm>
          <a:prstGeom prst="line">
            <a:avLst/>
          </a:prstGeom>
          <a:ln w="38160">
            <a:solidFill>
              <a:schemeClr val="tx2">
                <a:lumMod val="75000"/>
              </a:schemeClr>
            </a:solidFill>
            <a:headEnd len="med" type="oval" w="med"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8" name="Line 45"/>
          <p:cNvSpPr/>
          <p:nvPr/>
        </p:nvSpPr>
        <p:spPr>
          <a:xfrm>
            <a:off x="4592880" y="5091480"/>
            <a:ext cx="2438280" cy="360"/>
          </a:xfrm>
          <a:prstGeom prst="line">
            <a:avLst/>
          </a:prstGeom>
          <a:ln w="38160">
            <a:solidFill>
              <a:schemeClr val="tx2">
                <a:lumMod val="75000"/>
              </a:schemeClr>
            </a:solidFill>
            <a:headEnd len="med" type="oval" w="med"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Line 46"/>
          <p:cNvSpPr/>
          <p:nvPr/>
        </p:nvSpPr>
        <p:spPr>
          <a:xfrm>
            <a:off x="5202360" y="4862880"/>
            <a:ext cx="2438640" cy="360"/>
          </a:xfrm>
          <a:prstGeom prst="line">
            <a:avLst/>
          </a:prstGeom>
          <a:ln w="38160">
            <a:solidFill>
              <a:schemeClr val="tx2">
                <a:lumMod val="75000"/>
              </a:schemeClr>
            </a:solidFill>
            <a:headEnd len="med" type="oval" w="med"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0" name="Line 47"/>
          <p:cNvSpPr/>
          <p:nvPr/>
        </p:nvSpPr>
        <p:spPr>
          <a:xfrm>
            <a:off x="6415200" y="5333760"/>
            <a:ext cx="1831680" cy="360"/>
          </a:xfrm>
          <a:prstGeom prst="line">
            <a:avLst/>
          </a:prstGeom>
          <a:ln w="57240">
            <a:solidFill>
              <a:srgbClr val="ffff00"/>
            </a:solidFill>
            <a:headEnd len="med" type="oval" w="med"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1" name="Line 48"/>
          <p:cNvSpPr/>
          <p:nvPr/>
        </p:nvSpPr>
        <p:spPr>
          <a:xfrm>
            <a:off x="2764080" y="5777280"/>
            <a:ext cx="6702120" cy="360"/>
          </a:xfrm>
          <a:prstGeom prst="line">
            <a:avLst/>
          </a:prstGeom>
          <a:ln w="38160">
            <a:solidFill>
              <a:schemeClr val="tx2">
                <a:lumMod val="75000"/>
              </a:schemeClr>
            </a:solidFill>
            <a:headEnd len="med" type="oval" w="med"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2" name="Line 49"/>
          <p:cNvSpPr/>
          <p:nvPr/>
        </p:nvSpPr>
        <p:spPr>
          <a:xfrm>
            <a:off x="8856720" y="4876560"/>
            <a:ext cx="1222560" cy="360"/>
          </a:xfrm>
          <a:prstGeom prst="line">
            <a:avLst/>
          </a:prstGeom>
          <a:ln w="57240">
            <a:solidFill>
              <a:srgbClr val="ffff00"/>
            </a:solidFill>
            <a:headEnd len="med" type="oval" w="med"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Line 50"/>
          <p:cNvSpPr/>
          <p:nvPr/>
        </p:nvSpPr>
        <p:spPr>
          <a:xfrm>
            <a:off x="6421680" y="4647960"/>
            <a:ext cx="2432160" cy="360"/>
          </a:xfrm>
          <a:prstGeom prst="line">
            <a:avLst/>
          </a:prstGeom>
          <a:ln w="38160">
            <a:solidFill>
              <a:schemeClr val="tx2">
                <a:lumMod val="75000"/>
              </a:schemeClr>
            </a:solidFill>
            <a:headEnd len="med" type="oval" w="med"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92A1CF27-39A6-4A90-8C08-1CA881FC5686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55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greedy algorithm for the Activity Selection Problem: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characteristics of the above algorithm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Taking the earliest finish activity gives more time for all others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pick an activity preserving the "maximum remaining time"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56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Activity Selection Problem: Greedy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57" name="CustomShape 4"/>
          <p:cNvSpPr/>
          <p:nvPr/>
        </p:nvSpPr>
        <p:spPr>
          <a:xfrm>
            <a:off x="619200" y="1992240"/>
            <a:ext cx="10946880" cy="2527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While (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in not empty)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Select from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an activity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with the earliest finish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Remove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+ all activities from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conflicting with </a:t>
            </a:r>
            <a:r>
              <a:rPr b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49" dur="indefinite" restart="never" nodeType="tmRoot">
          <p:childTnLst>
            <p:seq>
              <p:cTn id="250" dur="indefinite" nodeType="mainSeq">
                <p:childTnLst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>
                                            <p:txEl>
                                              <p:pRg st="58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>
                                            <p:txEl>
                                              <p:pRg st="104" end="1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>
                                            <p:txEl>
                                              <p:pRg st="171" end="2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BA6DC94B-8EDF-4851-81FF-319684E9822D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59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Single scan (linear) implementation of the greedy algorithm for the Activity Selection Problem: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0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Activity Selection Problem: Implementation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1" name="CustomShape 4"/>
          <p:cNvSpPr/>
          <p:nvPr/>
        </p:nvSpPr>
        <p:spPr>
          <a:xfrm>
            <a:off x="757080" y="2599200"/>
            <a:ext cx="10670760" cy="3534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Sort the activities from </a:t>
            </a:r>
            <a:r>
              <a:rPr b="1" i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by their finish time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last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= first activity from </a:t>
            </a:r>
            <a:r>
              <a:rPr b="1" i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for (</a:t>
            </a:r>
            <a:r>
              <a:rPr b="1" i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in </a:t>
            </a:r>
            <a:r>
              <a:rPr b="1" i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if (</a:t>
            </a:r>
            <a:r>
              <a:rPr b="1" i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a.Start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&gt;= </a:t>
            </a:r>
            <a:r>
              <a:rPr b="1" i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last.Finish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// </a:t>
            </a:r>
            <a:r>
              <a:rPr b="1" i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does not conflict with </a:t>
            </a:r>
            <a:r>
              <a:rPr b="1" i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last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print </a:t>
            </a:r>
            <a:r>
              <a:rPr b="1" i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i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last</a:t>
            </a: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= </a:t>
            </a:r>
            <a:r>
              <a:rPr b="1" i="1" lang="en-US" sz="28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85018E7C-B439-4CB4-931C-A5DCBED2FD9C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63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1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prove the discussed greedy is optimal we: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1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Need to prove the problem has a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choice property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1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Need to prove the problem has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optimal substructure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1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properties are satisfied: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1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solution starting with a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choice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exists: the earliest finish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1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Optimal substructure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exists: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914400" indent="-231120">
              <a:lnSpc>
                <a:spcPct val="110000"/>
              </a:lnSpc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we remove the activity </a:t>
            </a: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with the earliest finish time activity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914400" indent="-231120">
              <a:lnSpc>
                <a:spcPct val="110000"/>
              </a:lnSpc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reduce the problem to the same problem of smaller size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(without activities in </a:t>
            </a: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which intersect the activity </a:t>
            </a: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4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Proving Greedy Optimality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263" dur="indefinite" restart="never" nodeType="tmRoot">
          <p:childTnLst>
            <p:seq>
              <p:cTn id="264" dur="indefinite" nodeType="mainSeq">
                <p:childTnLst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st="45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st="101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st="152" end="1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st="185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st="254" end="2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st="283" end="3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st="350" end="4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TextShape 1"/>
          <p:cNvSpPr txBox="1"/>
          <p:nvPr/>
        </p:nvSpPr>
        <p:spPr>
          <a:xfrm>
            <a:off x="912960" y="493128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Activity Selection Problem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6" name="TextShape 2"/>
          <p:cNvSpPr txBox="1"/>
          <p:nvPr/>
        </p:nvSpPr>
        <p:spPr>
          <a:xfrm>
            <a:off x="912960" y="580968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Live Demo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67" name="Picture 2" descr=""/>
          <p:cNvPicPr/>
          <p:nvPr/>
        </p:nvPicPr>
        <p:blipFill>
          <a:blip r:embed="rId1"/>
          <a:stretch/>
        </p:blipFill>
        <p:spPr>
          <a:xfrm>
            <a:off x="1674720" y="1053720"/>
            <a:ext cx="8838720" cy="3594240"/>
          </a:xfrm>
          <a:prstGeom prst="rect">
            <a:avLst/>
          </a:prstGeom>
          <a:ln>
            <a:noFill/>
          </a:ln>
        </p:spPr>
      </p:pic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TextShape 1"/>
          <p:cNvSpPr txBox="1"/>
          <p:nvPr/>
        </p:nvSpPr>
        <p:spPr>
          <a:xfrm>
            <a:off x="912960" y="487692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Heuristic Algorithms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9" name="TextShape 2"/>
          <p:cNvSpPr txBox="1"/>
          <p:nvPr/>
        </p:nvSpPr>
        <p:spPr>
          <a:xfrm>
            <a:off x="912960" y="57549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Greedy, Genetic, Branch and Bound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70" name="Picture 2" descr=""/>
          <p:cNvPicPr/>
          <p:nvPr/>
        </p:nvPicPr>
        <p:blipFill>
          <a:blip r:embed="rId1"/>
          <a:stretch/>
        </p:blipFill>
        <p:spPr>
          <a:xfrm>
            <a:off x="3198960" y="990720"/>
            <a:ext cx="5790960" cy="342864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Brute-Force Algorithms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1217520" y="2362320"/>
            <a:ext cx="9219960" cy="2666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3"/>
          <p:cNvSpPr/>
          <p:nvPr/>
        </p:nvSpPr>
        <p:spPr>
          <a:xfrm>
            <a:off x="15987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33512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5"/>
          <p:cNvSpPr/>
          <p:nvPr/>
        </p:nvSpPr>
        <p:spPr>
          <a:xfrm>
            <a:off x="510372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6"/>
          <p:cNvSpPr/>
          <p:nvPr/>
        </p:nvSpPr>
        <p:spPr>
          <a:xfrm>
            <a:off x="68565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7"/>
          <p:cNvSpPr/>
          <p:nvPr/>
        </p:nvSpPr>
        <p:spPr>
          <a:xfrm>
            <a:off x="86090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A2C8157-17A1-4313-AB2C-4EEABAA8D7F3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72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4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Some problems are hard to be solved (no fast algorithm exists)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4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Heuristic algorithms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solve hard problems approximately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4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They find a good solution, but cannot guarantee it is optimal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4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Examples of heuristic algorithms: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4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Greedy algorithms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– make a greedy choice at each step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4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Genetic algorithms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– based on inheritance, mutation, selection, …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4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Branch and bounds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– optimized backtracking with cut-offs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4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Others…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73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Heuristic Algorithms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293" dur="indefinite" restart="never" nodeType="tmRoot">
          <p:childTnLst>
            <p:seq>
              <p:cTn id="294" dur="indefinite" nodeType="mainSeq">
                <p:childTnLst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st="63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st="118" end="1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st="180" end="2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st="214" end="2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st="268" end="3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st="334" end="3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st="391" end="3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91DFA5F6-B540-4711-868E-5DE257E10511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75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 - Category in which the algorithms are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solvable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 polynomial time 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Polynomial -&gt; 5N</a:t>
            </a:r>
            <a:r>
              <a:rPr b="0" lang="en-US" sz="3400" spc="-1" strike="noStrike" baseline="30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+ 3N</a:t>
            </a:r>
            <a:r>
              <a:rPr b="0" lang="en-US" sz="3400" spc="-1" strike="noStrike" baseline="30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+ N is O(N</a:t>
            </a:r>
            <a:r>
              <a:rPr b="0" lang="en-US" sz="3400" spc="-1" strike="noStrike" baseline="30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 a polynomial -&gt; 2</a:t>
            </a:r>
            <a:r>
              <a:rPr b="0" lang="en-US" sz="3400" spc="-1" strike="noStrike" baseline="30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76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 vs NP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77" name="CustomShape 4"/>
          <p:cNvSpPr/>
          <p:nvPr/>
        </p:nvSpPr>
        <p:spPr>
          <a:xfrm>
            <a:off x="4944240" y="4267080"/>
            <a:ext cx="1828440" cy="18284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CustomShape 5"/>
          <p:cNvSpPr/>
          <p:nvPr/>
        </p:nvSpPr>
        <p:spPr>
          <a:xfrm>
            <a:off x="5661360" y="4932000"/>
            <a:ext cx="394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23" dur="indefinite" restart="never" nodeType="tmRoot">
          <p:childTnLst>
            <p:seq>
              <p:cTn id="324" dur="indefinite" nodeType="mainSeq">
                <p:childTnLst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st="70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st="107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CustomShape 1"/>
          <p:cNvSpPr/>
          <p:nvPr/>
        </p:nvSpPr>
        <p:spPr>
          <a:xfrm>
            <a:off x="7502400" y="3172320"/>
            <a:ext cx="3352320" cy="335232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0A3EC09-1CF9-481F-80E3-0476398FBD69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81" name="TextShape 3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 - Category in which the algorithms are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verifiable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 polynomial time.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problems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Does a route shorter than L exist?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Yes/No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2" name="TextShape 4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 vs NP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3" name="CustomShape 5"/>
          <p:cNvSpPr/>
          <p:nvPr/>
        </p:nvSpPr>
        <p:spPr>
          <a:xfrm>
            <a:off x="8304120" y="4696200"/>
            <a:ext cx="1828440" cy="18284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CustomShape 6"/>
          <p:cNvSpPr/>
          <p:nvPr/>
        </p:nvSpPr>
        <p:spPr>
          <a:xfrm>
            <a:off x="9021240" y="5361120"/>
            <a:ext cx="394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5" name="CustomShape 7"/>
          <p:cNvSpPr/>
          <p:nvPr/>
        </p:nvSpPr>
        <p:spPr>
          <a:xfrm>
            <a:off x="7573320" y="4495680"/>
            <a:ext cx="659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339" dur="indefinite" restart="never" nodeType="tmRoot">
          <p:childTnLst>
            <p:seq>
              <p:cTn id="340" dur="indefinite" nodeType="mainSeq">
                <p:childTnLst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>
                                            <p:txEl>
                                              <p:pRg st="73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>
                                            <p:txEl>
                                              <p:pRg st="91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>
                                            <p:txEl>
                                              <p:pRg st="100" end="1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>
                                            <p:txEl>
                                              <p:pRg st="135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CustomShape 1"/>
          <p:cNvSpPr/>
          <p:nvPr/>
        </p:nvSpPr>
        <p:spPr>
          <a:xfrm rot="21397200">
            <a:off x="3668760" y="3720600"/>
            <a:ext cx="1734480" cy="215280"/>
          </a:xfrm>
          <a:prstGeom prst="rightArrow">
            <a:avLst>
              <a:gd name="adj1" fmla="val 41993"/>
              <a:gd name="adj2" fmla="val 7762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7" name="CustomShape 2"/>
          <p:cNvSpPr/>
          <p:nvPr/>
        </p:nvSpPr>
        <p:spPr>
          <a:xfrm>
            <a:off x="1217520" y="3172320"/>
            <a:ext cx="3352320" cy="335232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84CCBF40-1CC9-42D6-9897-752B8276BAF2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89" name="TextShape 4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 vs NP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0" name="CustomShape 5"/>
          <p:cNvSpPr/>
          <p:nvPr/>
        </p:nvSpPr>
        <p:spPr>
          <a:xfrm rot="21397200">
            <a:off x="3599640" y="5673960"/>
            <a:ext cx="1734480" cy="215280"/>
          </a:xfrm>
          <a:prstGeom prst="rightArrow">
            <a:avLst>
              <a:gd name="adj1" fmla="val 41993"/>
              <a:gd name="adj2" fmla="val 7762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1" name="CustomShape 6"/>
          <p:cNvSpPr/>
          <p:nvPr/>
        </p:nvSpPr>
        <p:spPr>
          <a:xfrm>
            <a:off x="5580720" y="5029200"/>
            <a:ext cx="1641240" cy="5778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Sorting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2" name="CustomShape 7"/>
          <p:cNvSpPr/>
          <p:nvPr/>
        </p:nvSpPr>
        <p:spPr>
          <a:xfrm>
            <a:off x="5939280" y="5940360"/>
            <a:ext cx="3221640" cy="5778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Traversing lists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3" name="CustomShape 8"/>
          <p:cNvSpPr/>
          <p:nvPr/>
        </p:nvSpPr>
        <p:spPr>
          <a:xfrm>
            <a:off x="6849360" y="4633200"/>
            <a:ext cx="4640400" cy="5778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Finding shortest route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4" name="CustomShape 9"/>
          <p:cNvSpPr/>
          <p:nvPr/>
        </p:nvSpPr>
        <p:spPr>
          <a:xfrm>
            <a:off x="7464600" y="5281920"/>
            <a:ext cx="4983120" cy="5778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Look-ups in hash tables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5" name="CustomShape 10"/>
          <p:cNvSpPr/>
          <p:nvPr/>
        </p:nvSpPr>
        <p:spPr>
          <a:xfrm>
            <a:off x="1979640" y="4696200"/>
            <a:ext cx="1828440" cy="18284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CustomShape 11"/>
          <p:cNvSpPr/>
          <p:nvPr/>
        </p:nvSpPr>
        <p:spPr>
          <a:xfrm>
            <a:off x="2696400" y="5361120"/>
            <a:ext cx="394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7" name="CustomShape 12"/>
          <p:cNvSpPr/>
          <p:nvPr/>
        </p:nvSpPr>
        <p:spPr>
          <a:xfrm>
            <a:off x="1368000" y="4446720"/>
            <a:ext cx="659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8" name="CustomShape 13"/>
          <p:cNvSpPr/>
          <p:nvPr/>
        </p:nvSpPr>
        <p:spPr>
          <a:xfrm>
            <a:off x="1756080" y="3172320"/>
            <a:ext cx="2275560" cy="1086480"/>
          </a:xfrm>
          <a:custGeom>
            <a:avLst/>
            <a:gdLst/>
            <a:ahLst/>
            <a:rect l="l" t="t" r="r" b="b"/>
            <a:pathLst>
              <a:path w="2275922" h="1086878">
                <a:moveTo>
                  <a:pt x="1137961" y="0"/>
                </a:moveTo>
                <a:cubicBezTo>
                  <a:pt x="1543020" y="0"/>
                  <a:pt x="1914526" y="143660"/>
                  <a:pt x="2204307" y="382809"/>
                </a:cubicBezTo>
                <a:lnTo>
                  <a:pt x="2275922" y="447896"/>
                </a:lnTo>
                <a:lnTo>
                  <a:pt x="2243720" y="500740"/>
                </a:lnTo>
                <a:cubicBezTo>
                  <a:pt x="2004081" y="854374"/>
                  <a:pt x="1598256" y="1086878"/>
                  <a:pt x="1137961" y="1086878"/>
                </a:cubicBezTo>
                <a:cubicBezTo>
                  <a:pt x="677666" y="1086878"/>
                  <a:pt x="271841" y="854374"/>
                  <a:pt x="32202" y="500740"/>
                </a:cubicBezTo>
                <a:lnTo>
                  <a:pt x="0" y="447896"/>
                </a:lnTo>
                <a:lnTo>
                  <a:pt x="71615" y="382809"/>
                </a:lnTo>
                <a:cubicBezTo>
                  <a:pt x="361396" y="143660"/>
                  <a:pt x="732902" y="0"/>
                  <a:pt x="1137961" y="0"/>
                </a:cubicBez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CustomShape 14"/>
          <p:cNvSpPr/>
          <p:nvPr/>
        </p:nvSpPr>
        <p:spPr>
          <a:xfrm>
            <a:off x="1675800" y="3370320"/>
            <a:ext cx="2436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NP-complete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0" name="CustomShape 15"/>
          <p:cNvSpPr/>
          <p:nvPr/>
        </p:nvSpPr>
        <p:spPr>
          <a:xfrm>
            <a:off x="4076280" y="3884760"/>
            <a:ext cx="37915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hardest in NP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1" name="CustomShape 16"/>
          <p:cNvSpPr/>
          <p:nvPr/>
        </p:nvSpPr>
        <p:spPr>
          <a:xfrm>
            <a:off x="4207680" y="2755800"/>
            <a:ext cx="2569320" cy="577800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Subset sum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2" name="CustomShape 17"/>
          <p:cNvSpPr/>
          <p:nvPr/>
        </p:nvSpPr>
        <p:spPr>
          <a:xfrm>
            <a:off x="5823000" y="3374640"/>
            <a:ext cx="3994200" cy="577800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Set-Cover problem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3" name="CustomShape 18"/>
          <p:cNvSpPr/>
          <p:nvPr/>
        </p:nvSpPr>
        <p:spPr>
          <a:xfrm>
            <a:off x="5974560" y="2247840"/>
            <a:ext cx="6092640" cy="1004400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Knapsack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(Can a value &gt;= V be achieved?)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363" dur="indefinite" restart="never" nodeType="tmRoot">
          <p:childTnLst>
            <p:seq>
              <p:cTn id="364" dur="indefinite" nodeType="mainSeq">
                <p:childTnLst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CustomShape 1"/>
          <p:cNvSpPr/>
          <p:nvPr/>
        </p:nvSpPr>
        <p:spPr>
          <a:xfrm>
            <a:off x="1217520" y="3172320"/>
            <a:ext cx="3352320" cy="335232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5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B81495D-2E7C-418E-926F-2455F23A8882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06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 vs NP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7" name="CustomShape 4"/>
          <p:cNvSpPr/>
          <p:nvPr/>
        </p:nvSpPr>
        <p:spPr>
          <a:xfrm>
            <a:off x="1979640" y="4696200"/>
            <a:ext cx="1828440" cy="18284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CustomShape 5"/>
          <p:cNvSpPr/>
          <p:nvPr/>
        </p:nvSpPr>
        <p:spPr>
          <a:xfrm>
            <a:off x="1560600" y="1600200"/>
            <a:ext cx="2666520" cy="265860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CustomShape 6"/>
          <p:cNvSpPr/>
          <p:nvPr/>
        </p:nvSpPr>
        <p:spPr>
          <a:xfrm>
            <a:off x="2696400" y="5361120"/>
            <a:ext cx="394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0" name="CustomShape 7"/>
          <p:cNvSpPr/>
          <p:nvPr/>
        </p:nvSpPr>
        <p:spPr>
          <a:xfrm>
            <a:off x="1368000" y="4446720"/>
            <a:ext cx="659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1" name="CustomShape 8"/>
          <p:cNvSpPr/>
          <p:nvPr/>
        </p:nvSpPr>
        <p:spPr>
          <a:xfrm>
            <a:off x="1675800" y="3370320"/>
            <a:ext cx="2436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NP-complete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2" name="CustomShape 9"/>
          <p:cNvSpPr/>
          <p:nvPr/>
        </p:nvSpPr>
        <p:spPr>
          <a:xfrm>
            <a:off x="2100600" y="2346480"/>
            <a:ext cx="15861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NP-hard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3" name="CustomShape 10"/>
          <p:cNvSpPr/>
          <p:nvPr/>
        </p:nvSpPr>
        <p:spPr>
          <a:xfrm rot="9897600">
            <a:off x="3820320" y="2291400"/>
            <a:ext cx="950040" cy="215280"/>
          </a:xfrm>
          <a:prstGeom prst="rightArrow">
            <a:avLst>
              <a:gd name="adj1" fmla="val 41993"/>
              <a:gd name="adj2" fmla="val 7762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4" name="CustomShape 11"/>
          <p:cNvSpPr/>
          <p:nvPr/>
        </p:nvSpPr>
        <p:spPr>
          <a:xfrm>
            <a:off x="4449240" y="1752480"/>
            <a:ext cx="350028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At least as hard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 NP-complete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5" name="CustomShape 12"/>
          <p:cNvSpPr/>
          <p:nvPr/>
        </p:nvSpPr>
        <p:spPr>
          <a:xfrm>
            <a:off x="5121360" y="3048120"/>
            <a:ext cx="5109840" cy="1004400"/>
          </a:xfrm>
          <a:prstGeom prst="rect">
            <a:avLst/>
          </a:prstGeom>
          <a:noFill/>
          <a:ln>
            <a:solidFill>
              <a:srgbClr val="0097c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Knapsack (optimization)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(maximize V)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6" name="CustomShape 13"/>
          <p:cNvSpPr/>
          <p:nvPr/>
        </p:nvSpPr>
        <p:spPr>
          <a:xfrm>
            <a:off x="7527240" y="4200480"/>
            <a:ext cx="3447000" cy="577800"/>
          </a:xfrm>
          <a:prstGeom prst="rect">
            <a:avLst/>
          </a:prstGeom>
          <a:noFill/>
          <a:ln>
            <a:solidFill>
              <a:srgbClr val="0097c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Halting problem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7" name="CustomShape 14"/>
          <p:cNvSpPr/>
          <p:nvPr/>
        </p:nvSpPr>
        <p:spPr>
          <a:xfrm>
            <a:off x="5415840" y="4984560"/>
            <a:ext cx="4085640" cy="577800"/>
          </a:xfrm>
          <a:prstGeom prst="rect">
            <a:avLst/>
          </a:prstGeom>
          <a:noFill/>
          <a:ln>
            <a:solidFill>
              <a:srgbClr val="0097c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Traveling salesman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8" name="CustomShape 15"/>
          <p:cNvSpPr/>
          <p:nvPr/>
        </p:nvSpPr>
        <p:spPr>
          <a:xfrm rot="3106200">
            <a:off x="749880" y="3944880"/>
            <a:ext cx="950040" cy="215280"/>
          </a:xfrm>
          <a:prstGeom prst="rightArrow">
            <a:avLst>
              <a:gd name="adj1" fmla="val 41993"/>
              <a:gd name="adj2" fmla="val 7762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9" name="Picture 21" descr=""/>
          <p:cNvPicPr/>
          <p:nvPr/>
        </p:nvPicPr>
        <p:blipFill>
          <a:blip r:embed="rId1"/>
          <a:stretch/>
        </p:blipFill>
        <p:spPr>
          <a:xfrm>
            <a:off x="537120" y="2780640"/>
            <a:ext cx="794160" cy="7941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409" dur="indefinite" restart="never" nodeType="tmRoot">
          <p:childTnLst>
            <p:seq>
              <p:cTn id="410" dur="indefinite" nodeType="mainSeq">
                <p:childTnLst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CustomShape 1"/>
          <p:cNvSpPr/>
          <p:nvPr/>
        </p:nvSpPr>
        <p:spPr>
          <a:xfrm>
            <a:off x="1674720" y="2895480"/>
            <a:ext cx="3352320" cy="335232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B7D600A-D5FF-4CF3-BA02-B7893499BF65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22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 vs NP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23" name="CustomShape 4"/>
          <p:cNvSpPr/>
          <p:nvPr/>
        </p:nvSpPr>
        <p:spPr>
          <a:xfrm>
            <a:off x="2436840" y="4419720"/>
            <a:ext cx="1828440" cy="18284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CustomShape 5"/>
          <p:cNvSpPr/>
          <p:nvPr/>
        </p:nvSpPr>
        <p:spPr>
          <a:xfrm>
            <a:off x="2017800" y="1323720"/>
            <a:ext cx="2666520" cy="265860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CustomShape 6"/>
          <p:cNvSpPr/>
          <p:nvPr/>
        </p:nvSpPr>
        <p:spPr>
          <a:xfrm>
            <a:off x="3153600" y="5084280"/>
            <a:ext cx="394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6" name="CustomShape 7"/>
          <p:cNvSpPr/>
          <p:nvPr/>
        </p:nvSpPr>
        <p:spPr>
          <a:xfrm>
            <a:off x="1825200" y="4169880"/>
            <a:ext cx="659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7" name="CustomShape 8"/>
          <p:cNvSpPr/>
          <p:nvPr/>
        </p:nvSpPr>
        <p:spPr>
          <a:xfrm>
            <a:off x="2133000" y="3093480"/>
            <a:ext cx="2436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NP-complete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8" name="CustomShape 9"/>
          <p:cNvSpPr/>
          <p:nvPr/>
        </p:nvSpPr>
        <p:spPr>
          <a:xfrm>
            <a:off x="2557800" y="2069640"/>
            <a:ext cx="15861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NP-hard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9" name="CustomShape 10"/>
          <p:cNvSpPr/>
          <p:nvPr/>
        </p:nvSpPr>
        <p:spPr>
          <a:xfrm>
            <a:off x="7047000" y="2895480"/>
            <a:ext cx="3352320" cy="335232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CustomShape 11"/>
          <p:cNvSpPr/>
          <p:nvPr/>
        </p:nvSpPr>
        <p:spPr>
          <a:xfrm>
            <a:off x="7808760" y="4419720"/>
            <a:ext cx="1828440" cy="18284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CustomShape 12"/>
          <p:cNvSpPr/>
          <p:nvPr/>
        </p:nvSpPr>
        <p:spPr>
          <a:xfrm>
            <a:off x="7389720" y="1323720"/>
            <a:ext cx="2666520" cy="265860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CustomShape 13"/>
          <p:cNvSpPr/>
          <p:nvPr/>
        </p:nvSpPr>
        <p:spPr>
          <a:xfrm>
            <a:off x="8525880" y="5084280"/>
            <a:ext cx="394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3" name="CustomShape 14"/>
          <p:cNvSpPr/>
          <p:nvPr/>
        </p:nvSpPr>
        <p:spPr>
          <a:xfrm>
            <a:off x="7197480" y="4169880"/>
            <a:ext cx="659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4" name="CustomShape 15"/>
          <p:cNvSpPr/>
          <p:nvPr/>
        </p:nvSpPr>
        <p:spPr>
          <a:xfrm>
            <a:off x="7504920" y="3093480"/>
            <a:ext cx="2436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NP-complete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5" name="CustomShape 16"/>
          <p:cNvSpPr/>
          <p:nvPr/>
        </p:nvSpPr>
        <p:spPr>
          <a:xfrm>
            <a:off x="7930080" y="2069640"/>
            <a:ext cx="15861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NP-hard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CustomShape 1"/>
          <p:cNvSpPr/>
          <p:nvPr/>
        </p:nvSpPr>
        <p:spPr>
          <a:xfrm>
            <a:off x="1674720" y="2895480"/>
            <a:ext cx="3352320" cy="335232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28C0564-7357-4D63-B4DE-B676C03D1E5D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38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 vs NP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9" name="CustomShape 4"/>
          <p:cNvSpPr/>
          <p:nvPr/>
        </p:nvSpPr>
        <p:spPr>
          <a:xfrm>
            <a:off x="2436840" y="4419720"/>
            <a:ext cx="1828440" cy="18284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CustomShape 5"/>
          <p:cNvSpPr/>
          <p:nvPr/>
        </p:nvSpPr>
        <p:spPr>
          <a:xfrm>
            <a:off x="2017800" y="1323720"/>
            <a:ext cx="2666520" cy="265860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CustomShape 6"/>
          <p:cNvSpPr/>
          <p:nvPr/>
        </p:nvSpPr>
        <p:spPr>
          <a:xfrm>
            <a:off x="3153600" y="5084280"/>
            <a:ext cx="394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2" name="CustomShape 7"/>
          <p:cNvSpPr/>
          <p:nvPr/>
        </p:nvSpPr>
        <p:spPr>
          <a:xfrm>
            <a:off x="1825200" y="4169880"/>
            <a:ext cx="659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3" name="CustomShape 8"/>
          <p:cNvSpPr/>
          <p:nvPr/>
        </p:nvSpPr>
        <p:spPr>
          <a:xfrm>
            <a:off x="2133000" y="3093480"/>
            <a:ext cx="2436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NP-complete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4" name="CustomShape 9"/>
          <p:cNvSpPr/>
          <p:nvPr/>
        </p:nvSpPr>
        <p:spPr>
          <a:xfrm>
            <a:off x="2557800" y="2069640"/>
            <a:ext cx="15861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NP-hard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5" name="CustomShape 10"/>
          <p:cNvSpPr/>
          <p:nvPr/>
        </p:nvSpPr>
        <p:spPr>
          <a:xfrm>
            <a:off x="7047000" y="2895480"/>
            <a:ext cx="3352320" cy="335232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CustomShape 11"/>
          <p:cNvSpPr/>
          <p:nvPr/>
        </p:nvSpPr>
        <p:spPr>
          <a:xfrm>
            <a:off x="7047000" y="2895480"/>
            <a:ext cx="3352320" cy="335232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CustomShape 12"/>
          <p:cNvSpPr/>
          <p:nvPr/>
        </p:nvSpPr>
        <p:spPr>
          <a:xfrm>
            <a:off x="7389720" y="1323720"/>
            <a:ext cx="2666520" cy="265860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CustomShape 13"/>
          <p:cNvSpPr/>
          <p:nvPr/>
        </p:nvSpPr>
        <p:spPr>
          <a:xfrm>
            <a:off x="8525880" y="5084280"/>
            <a:ext cx="394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9" name="CustomShape 14"/>
          <p:cNvSpPr/>
          <p:nvPr/>
        </p:nvSpPr>
        <p:spPr>
          <a:xfrm>
            <a:off x="7197480" y="4169880"/>
            <a:ext cx="659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CustomShape 15"/>
          <p:cNvSpPr/>
          <p:nvPr/>
        </p:nvSpPr>
        <p:spPr>
          <a:xfrm>
            <a:off x="7504920" y="3093480"/>
            <a:ext cx="2436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NP-complete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1" name="CustomShape 16"/>
          <p:cNvSpPr/>
          <p:nvPr/>
        </p:nvSpPr>
        <p:spPr>
          <a:xfrm>
            <a:off x="7930080" y="2069640"/>
            <a:ext cx="15861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NP-hard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CustomShape 1"/>
          <p:cNvSpPr/>
          <p:nvPr/>
        </p:nvSpPr>
        <p:spPr>
          <a:xfrm>
            <a:off x="1674720" y="2895480"/>
            <a:ext cx="3352320" cy="335232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384DFCE-64A6-4704-89F9-0EC9412CDF98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54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 vs NP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5" name="CustomShape 4"/>
          <p:cNvSpPr/>
          <p:nvPr/>
        </p:nvSpPr>
        <p:spPr>
          <a:xfrm>
            <a:off x="2436840" y="4419720"/>
            <a:ext cx="1828440" cy="18284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CustomShape 5"/>
          <p:cNvSpPr/>
          <p:nvPr/>
        </p:nvSpPr>
        <p:spPr>
          <a:xfrm>
            <a:off x="2017800" y="1323720"/>
            <a:ext cx="2666520" cy="265860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CustomShape 6"/>
          <p:cNvSpPr/>
          <p:nvPr/>
        </p:nvSpPr>
        <p:spPr>
          <a:xfrm>
            <a:off x="3153600" y="5084280"/>
            <a:ext cx="394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8" name="CustomShape 7"/>
          <p:cNvSpPr/>
          <p:nvPr/>
        </p:nvSpPr>
        <p:spPr>
          <a:xfrm>
            <a:off x="1825200" y="4169880"/>
            <a:ext cx="659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9" name="CustomShape 8"/>
          <p:cNvSpPr/>
          <p:nvPr/>
        </p:nvSpPr>
        <p:spPr>
          <a:xfrm>
            <a:off x="2133000" y="3093480"/>
            <a:ext cx="2436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NP-complete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0" name="CustomShape 9"/>
          <p:cNvSpPr/>
          <p:nvPr/>
        </p:nvSpPr>
        <p:spPr>
          <a:xfrm>
            <a:off x="2557800" y="2069640"/>
            <a:ext cx="15861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NP-hard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1" name="CustomShape 10"/>
          <p:cNvSpPr/>
          <p:nvPr/>
        </p:nvSpPr>
        <p:spPr>
          <a:xfrm>
            <a:off x="7047000" y="2895480"/>
            <a:ext cx="3352320" cy="335232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CustomShape 11"/>
          <p:cNvSpPr/>
          <p:nvPr/>
        </p:nvSpPr>
        <p:spPr>
          <a:xfrm>
            <a:off x="7047000" y="2895480"/>
            <a:ext cx="3352320" cy="335232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CustomShape 12"/>
          <p:cNvSpPr/>
          <p:nvPr/>
        </p:nvSpPr>
        <p:spPr>
          <a:xfrm>
            <a:off x="6780240" y="1523880"/>
            <a:ext cx="3885840" cy="472392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CustomShape 13"/>
          <p:cNvSpPr/>
          <p:nvPr/>
        </p:nvSpPr>
        <p:spPr>
          <a:xfrm>
            <a:off x="8525880" y="5084280"/>
            <a:ext cx="394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5" name="CustomShape 14"/>
          <p:cNvSpPr/>
          <p:nvPr/>
        </p:nvSpPr>
        <p:spPr>
          <a:xfrm>
            <a:off x="7197480" y="4169880"/>
            <a:ext cx="659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6" name="CustomShape 15"/>
          <p:cNvSpPr/>
          <p:nvPr/>
        </p:nvSpPr>
        <p:spPr>
          <a:xfrm>
            <a:off x="7504920" y="3093480"/>
            <a:ext cx="2436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NP-complete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7" name="CustomShape 16"/>
          <p:cNvSpPr/>
          <p:nvPr/>
        </p:nvSpPr>
        <p:spPr>
          <a:xfrm>
            <a:off x="7930080" y="2069640"/>
            <a:ext cx="15861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NP-hard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CD16D3F-7EBA-4C96-BA53-2C8F41FCA59B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69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Millennium Problem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Prize of $1,000,000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Prove either P=NP or P!=NP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Currently &gt; </a:t>
            </a:r>
            <a:r>
              <a:rPr b="0" lang="en-US" sz="32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100 attempts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0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 vs NP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1" name="CustomShape 4"/>
          <p:cNvSpPr/>
          <p:nvPr/>
        </p:nvSpPr>
        <p:spPr>
          <a:xfrm>
            <a:off x="7047000" y="2895480"/>
            <a:ext cx="3352320" cy="335232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CustomShape 5"/>
          <p:cNvSpPr/>
          <p:nvPr/>
        </p:nvSpPr>
        <p:spPr>
          <a:xfrm>
            <a:off x="7047000" y="2895480"/>
            <a:ext cx="3352320" cy="335232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CustomShape 6"/>
          <p:cNvSpPr/>
          <p:nvPr/>
        </p:nvSpPr>
        <p:spPr>
          <a:xfrm>
            <a:off x="6780240" y="1523880"/>
            <a:ext cx="3885840" cy="472392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CustomShape 7"/>
          <p:cNvSpPr/>
          <p:nvPr/>
        </p:nvSpPr>
        <p:spPr>
          <a:xfrm>
            <a:off x="8525880" y="5084280"/>
            <a:ext cx="394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5" name="CustomShape 8"/>
          <p:cNvSpPr/>
          <p:nvPr/>
        </p:nvSpPr>
        <p:spPr>
          <a:xfrm>
            <a:off x="7197480" y="4169880"/>
            <a:ext cx="659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6" name="CustomShape 9"/>
          <p:cNvSpPr/>
          <p:nvPr/>
        </p:nvSpPr>
        <p:spPr>
          <a:xfrm>
            <a:off x="7504920" y="3093480"/>
            <a:ext cx="2436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NP-complete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7" name="CustomShape 10"/>
          <p:cNvSpPr/>
          <p:nvPr/>
        </p:nvSpPr>
        <p:spPr>
          <a:xfrm>
            <a:off x="7930080" y="2069640"/>
            <a:ext cx="15861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NP-hard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TextShape 1"/>
          <p:cNvSpPr txBox="1"/>
          <p:nvPr/>
        </p:nvSpPr>
        <p:spPr>
          <a:xfrm>
            <a:off x="912960" y="487692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Set Cover Problem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9" name="TextShape 2"/>
          <p:cNvSpPr txBox="1"/>
          <p:nvPr/>
        </p:nvSpPr>
        <p:spPr>
          <a:xfrm>
            <a:off x="912960" y="57549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Using Greedy for Approximation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980" name="Picture 1" descr=""/>
          <p:cNvPicPr/>
          <p:nvPr/>
        </p:nvPicPr>
        <p:blipFill>
          <a:blip r:embed="rId1"/>
          <a:stretch/>
        </p:blipFill>
        <p:spPr>
          <a:xfrm>
            <a:off x="3732120" y="838080"/>
            <a:ext cx="4723920" cy="370368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Brute-Force Algorithms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1217520" y="2362320"/>
            <a:ext cx="9219960" cy="2666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3"/>
          <p:cNvSpPr/>
          <p:nvPr/>
        </p:nvSpPr>
        <p:spPr>
          <a:xfrm>
            <a:off x="15987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33512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5"/>
          <p:cNvSpPr/>
          <p:nvPr/>
        </p:nvSpPr>
        <p:spPr>
          <a:xfrm>
            <a:off x="510372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6"/>
          <p:cNvSpPr/>
          <p:nvPr/>
        </p:nvSpPr>
        <p:spPr>
          <a:xfrm>
            <a:off x="68565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7"/>
          <p:cNvSpPr/>
          <p:nvPr/>
        </p:nvSpPr>
        <p:spPr>
          <a:xfrm>
            <a:off x="86090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8387191F-5273-4218-B462-181F3604C3B6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82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Set Cover Problem (SCP)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 such a problem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SCP formulation: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Given a set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{1,2,…,m}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called "the Universe"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a set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={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{…}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{…}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{…}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…} of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sets whose union =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Find the smallest subset of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the union of which =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(if it exists)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 of SCP: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 = {1, 2, 3, 4, 5, 6}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 = { {1, 3},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{1}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{2, 4}, {2, 5}, {2, 6},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{2, 3, 6}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{4, 6},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{4, 5, 6}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{6} }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3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Set Cover Problem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435" dur="indefinite" restart="never" nodeType="tmRoot">
          <p:childTnLst>
            <p:seq>
              <p:cTn id="436" dur="indefinite" nodeType="mainSeq">
                <p:childTnLst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st="46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st="63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st="109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st="166" end="2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st="235" end="2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st="251" end="2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st="274" end="3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551D829E-37FF-4C9E-AA78-710B7C264433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85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SCP turns out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very complex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!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optimal solution is </a:t>
            </a:r>
            <a:r>
              <a:rPr b="0" lang="en-US" sz="32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NP-complete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Infeasible for real-world calculations (unless </a:t>
            </a:r>
            <a:r>
              <a:rPr b="0" lang="en-US" sz="32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P = NP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Good solutions can be achieved through a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approach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At each step pick the set containing the largest number of uncovered elements, e. g.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914400" indent="-231120">
              <a:lnSpc>
                <a:spcPct val="100000"/>
              </a:lnSpc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 = {1, 2, 3, 4, 5, 6}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914400" indent="-231120">
              <a:lnSpc>
                <a:spcPct val="100000"/>
              </a:lnSpc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 = { {1, 3}, </a:t>
            </a: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{1}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{2, 4}, {2, 5}, {2, 6}, </a:t>
            </a: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{2, 3, 6}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{4, 6}, </a:t>
            </a: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{4, 5, 6}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{6} }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6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Set Cover Problem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465" dur="indefinite" restart="never" nodeType="tmRoot">
          <p:childTnLst>
            <p:seq>
              <p:cTn id="466" dur="indefinite" nodeType="mainSeq">
                <p:childTnLst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32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68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123" end="1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181" end="2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266" end="2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289" end="3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TextShape 1"/>
          <p:cNvSpPr txBox="1"/>
          <p:nvPr/>
        </p:nvSpPr>
        <p:spPr>
          <a:xfrm>
            <a:off x="912960" y="487692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Set Cover Problem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8" name="TextShape 2"/>
          <p:cNvSpPr txBox="1"/>
          <p:nvPr/>
        </p:nvSpPr>
        <p:spPr>
          <a:xfrm>
            <a:off x="912960" y="57549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Live Coding Exercise (Lab)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989" name="Picture 1" descr=""/>
          <p:cNvPicPr/>
          <p:nvPr/>
        </p:nvPicPr>
        <p:blipFill>
          <a:blip r:embed="rId1"/>
          <a:stretch/>
        </p:blipFill>
        <p:spPr>
          <a:xfrm>
            <a:off x="3732120" y="838080"/>
            <a:ext cx="4723920" cy="3703680"/>
          </a:xfrm>
          <a:prstGeom prst="rect">
            <a:avLst/>
          </a:prstGeom>
          <a:ln>
            <a:noFill/>
          </a:ln>
        </p:spPr>
      </p:pic>
    </p:spTree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D3845F3B-AC3C-4F8A-8534-34E36790EC41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91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Recommended further reading on greedy algorithms: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Lecture @ Boston University (Shang-Hua Teng)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914400" indent="-231120">
              <a:lnSpc>
                <a:spcPct val="100000"/>
              </a:lnSpc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www.cs.bu.edu/~steng/teaching/Fall2003/lectures/lecture7.ppt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Lecture @ University of Pennsylvania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914400" indent="-231120">
              <a:lnSpc>
                <a:spcPct val="100000"/>
              </a:lnSpc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www.cis.upenn.edu/~matuszek/cit594-2005/Lectures/36-greedy.ppt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Book on Algorithms @ Berkeley University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914400" indent="-231120">
              <a:lnSpc>
                <a:spcPct val="100000"/>
              </a:lnSpc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www.cs.berkeley.edu/~vazirani/algorithms/chap5.pdf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Book "Programming = ++ Algorithms;" – Chapter 9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914400" indent="-231120">
              <a:lnSpc>
                <a:spcPct val="100000"/>
              </a:lnSpc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4"/>
              </a:rPr>
              <a:t>www.programirane.org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2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References &amp; Further Reading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5F05EB68-46FA-4E28-B3BF-5745F486B65E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94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algorithms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make local optimal decision at each step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expect to achieve the global optimal solution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algorithms give optimal solution for problems holding: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choice &amp; optimal substructure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Heuristic algorithms give approximation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 always the optimal solution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5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Summary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996" name="Picture 2" descr=""/>
          <p:cNvPicPr/>
          <p:nvPr/>
        </p:nvPicPr>
        <p:blipFill>
          <a:blip r:embed="rId1"/>
          <a:stretch/>
        </p:blipFill>
        <p:spPr>
          <a:xfrm>
            <a:off x="8082720" y="3435480"/>
            <a:ext cx="3483360" cy="258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1" dur="indefinite" restart="never" nodeType="tmRoot">
          <p:childTnLst>
            <p:seq>
              <p:cTn id="492" dur="indefinite" nodeType="mainSeq">
                <p:childTnLst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>
                                            <p:txEl>
                                              <p:pRg st="109" end="1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>
                                            <p:txEl>
                                              <p:pRg st="171" end="2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>
                                            <p:txEl>
                                              <p:pRg st="208" end="2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>
                                            <p:txEl>
                                              <p:pRg st="248" end="2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TextShape 1"/>
          <p:cNvSpPr txBox="1"/>
          <p:nvPr/>
        </p:nvSpPr>
        <p:spPr>
          <a:xfrm>
            <a:off x="1529280" y="6400800"/>
            <a:ext cx="10482120" cy="3513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r"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https://softuni.bg/opencourses/algorithms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8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Greedy Algorithms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999" name="Picture 12" descr=""/>
          <p:cNvPicPr/>
          <p:nvPr/>
        </p:nvPicPr>
        <p:blipFill>
          <a:blip r:embed="rId2"/>
          <a:srcRect l="-16209" t="0" r="-16209" b="0"/>
          <a:stretch/>
        </p:blipFill>
        <p:spPr>
          <a:xfrm>
            <a:off x="303120" y="1246320"/>
            <a:ext cx="2763360" cy="957240"/>
          </a:xfrm>
          <a:prstGeom prst="rect">
            <a:avLst/>
          </a:prstGeom>
          <a:ln>
            <a:noFill/>
          </a:ln>
        </p:spPr>
      </p:pic>
      <p:pic>
        <p:nvPicPr>
          <p:cNvPr id="1000" name="Picture 13" descr=""/>
          <p:cNvPicPr/>
          <p:nvPr/>
        </p:nvPicPr>
        <p:blipFill>
          <a:blip r:embed="rId3"/>
          <a:srcRect l="-5905" t="0" r="-5905" b="0"/>
          <a:stretch/>
        </p:blipFill>
        <p:spPr>
          <a:xfrm>
            <a:off x="3787200" y="1254960"/>
            <a:ext cx="2763360" cy="948600"/>
          </a:xfrm>
          <a:prstGeom prst="rect">
            <a:avLst/>
          </a:prstGeom>
          <a:ln>
            <a:noFill/>
          </a:ln>
        </p:spPr>
      </p:pic>
      <p:pic>
        <p:nvPicPr>
          <p:cNvPr id="1001" name="Picture 15" descr=""/>
          <p:cNvPicPr/>
          <p:nvPr/>
        </p:nvPicPr>
        <p:blipFill>
          <a:blip r:embed="rId4"/>
          <a:srcRect l="-25005" t="0" r="-25005" b="0"/>
          <a:stretch/>
        </p:blipFill>
        <p:spPr>
          <a:xfrm>
            <a:off x="7271280" y="4002120"/>
            <a:ext cx="4613760" cy="948600"/>
          </a:xfrm>
          <a:prstGeom prst="rect">
            <a:avLst/>
          </a:prstGeom>
          <a:ln>
            <a:noFill/>
          </a:ln>
        </p:spPr>
      </p:pic>
      <p:pic>
        <p:nvPicPr>
          <p:cNvPr id="1002" name="Picture 16" descr=""/>
          <p:cNvPicPr/>
          <p:nvPr/>
        </p:nvPicPr>
        <p:blipFill>
          <a:blip r:embed="rId5"/>
          <a:srcRect l="-708" t="0" r="-708" b="0"/>
          <a:stretch/>
        </p:blipFill>
        <p:spPr>
          <a:xfrm>
            <a:off x="7271280" y="5375520"/>
            <a:ext cx="4613760" cy="948600"/>
          </a:xfrm>
          <a:prstGeom prst="rect">
            <a:avLst/>
          </a:prstGeom>
          <a:ln>
            <a:noFill/>
          </a:ln>
        </p:spPr>
      </p:pic>
      <p:pic>
        <p:nvPicPr>
          <p:cNvPr id="1003" name="Picture 17" descr=""/>
          <p:cNvPicPr/>
          <p:nvPr/>
        </p:nvPicPr>
        <p:blipFill>
          <a:blip r:embed="rId6"/>
          <a:srcRect l="0" t="-66517" r="0" b="-59511"/>
          <a:stretch/>
        </p:blipFill>
        <p:spPr>
          <a:xfrm>
            <a:off x="7271280" y="2619720"/>
            <a:ext cx="4613760" cy="957240"/>
          </a:xfrm>
          <a:prstGeom prst="rect">
            <a:avLst/>
          </a:prstGeom>
          <a:ln>
            <a:noFill/>
          </a:ln>
        </p:spPr>
      </p:pic>
      <p:pic>
        <p:nvPicPr>
          <p:cNvPr id="1004" name="Picture 19" descr=""/>
          <p:cNvPicPr/>
          <p:nvPr/>
        </p:nvPicPr>
        <p:blipFill>
          <a:blip r:embed="rId7"/>
          <a:srcRect l="-14710" t="0" r="-14710" b="0"/>
          <a:stretch/>
        </p:blipFill>
        <p:spPr>
          <a:xfrm>
            <a:off x="303120" y="5375520"/>
            <a:ext cx="2763360" cy="948600"/>
          </a:xfrm>
          <a:prstGeom prst="rect">
            <a:avLst/>
          </a:prstGeom>
          <a:ln>
            <a:noFill/>
          </a:ln>
        </p:spPr>
      </p:pic>
      <p:pic>
        <p:nvPicPr>
          <p:cNvPr id="1005" name="Picture 20" descr=""/>
          <p:cNvPicPr/>
          <p:nvPr/>
        </p:nvPicPr>
        <p:blipFill>
          <a:blip r:embed="rId8"/>
          <a:stretch/>
        </p:blipFill>
        <p:spPr>
          <a:xfrm>
            <a:off x="3787200" y="5375520"/>
            <a:ext cx="2763360" cy="948600"/>
          </a:xfrm>
          <a:prstGeom prst="rect">
            <a:avLst/>
          </a:prstGeom>
          <a:ln>
            <a:noFill/>
          </a:ln>
        </p:spPr>
      </p:pic>
      <p:pic>
        <p:nvPicPr>
          <p:cNvPr id="1006" name="Picture 23" descr=""/>
          <p:cNvPicPr/>
          <p:nvPr/>
        </p:nvPicPr>
        <p:blipFill>
          <a:blip r:embed="rId9"/>
          <a:srcRect l="-9950" t="0" r="-9950" b="0"/>
          <a:stretch/>
        </p:blipFill>
        <p:spPr>
          <a:xfrm>
            <a:off x="7271280" y="1246320"/>
            <a:ext cx="4613760" cy="948600"/>
          </a:xfrm>
          <a:prstGeom prst="rect">
            <a:avLst/>
          </a:prstGeom>
          <a:ln>
            <a:noFill/>
          </a:ln>
        </p:spPr>
      </p:pic>
    </p:spTree>
  </p:cSld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25AB5C5-B1CB-4569-8719-A810F6C4D228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08" name="TextShape 2"/>
          <p:cNvSpPr txBox="1"/>
          <p:nvPr/>
        </p:nvSpPr>
        <p:spPr>
          <a:xfrm>
            <a:off x="190440" y="1151280"/>
            <a:ext cx="11804400" cy="179604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course (slides, examples, labs, videos, homework, etc.)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 licensed under the "</a:t>
            </a:r>
            <a:r>
              <a:rPr b="0" lang="en-US" sz="3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Creative Commons </a:t>
            </a:r>
            <a:r>
              <a:rPr b="0" lang="en-US" sz="3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Attribution-NonCommercial-ShareAlike</a:t>
            </a:r>
            <a:r>
              <a:rPr b="0" lang="en-US" sz="3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 4.0 International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 license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License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0" name="TextShape 4"/>
          <p:cNvSpPr txBox="1"/>
          <p:nvPr/>
        </p:nvSpPr>
        <p:spPr>
          <a:xfrm>
            <a:off x="0" y="4724280"/>
            <a:ext cx="11804400" cy="1996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Attribution: this work may contain portions from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</a:t>
            </a:r>
            <a:r>
              <a:rPr b="0" lang="en-US" sz="20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4"/>
              </a:rPr>
              <a:t>Fundamentals of Computer Programming with C#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 book by Svetlin Nakov &amp; Co. under </a:t>
            </a:r>
            <a:r>
              <a:rPr b="0" lang="en-US" sz="20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CC-BY-SA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license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</a:t>
            </a:r>
            <a:r>
              <a:rPr b="0" lang="en-US" sz="20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6"/>
              </a:rPr>
              <a:t>Data Structures and Algorithms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 course by Telerik Academy under </a:t>
            </a:r>
            <a:r>
              <a:rPr b="0" lang="en-US" sz="20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7"/>
              </a:rPr>
              <a:t>CC-BY-NC-SA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license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11" name="Picture 4" descr=""/>
          <p:cNvPicPr/>
          <p:nvPr/>
        </p:nvPicPr>
        <p:blipFill>
          <a:blip r:embed="rId8"/>
          <a:stretch/>
        </p:blipFill>
        <p:spPr>
          <a:xfrm>
            <a:off x="4507560" y="3281040"/>
            <a:ext cx="3170520" cy="110916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</p:cSld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TextShape 1"/>
          <p:cNvSpPr txBox="1"/>
          <p:nvPr/>
        </p:nvSpPr>
        <p:spPr>
          <a:xfrm>
            <a:off x="259920" y="102960"/>
            <a:ext cx="9073800" cy="936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Trainings @ Software University (SoftUni)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3" name="TextShape 2"/>
          <p:cNvSpPr txBox="1"/>
          <p:nvPr/>
        </p:nvSpPr>
        <p:spPr>
          <a:xfrm>
            <a:off x="259920" y="1039680"/>
            <a:ext cx="9434160" cy="563904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Software University – High-Quality Education, Profession and Job for Software Developers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softuni.bg</a:t>
            </a:r>
            <a:r>
              <a:rPr b="0" lang="en-US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Software University Foundation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http://softuni.foundation/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Software University @ Facebook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facebook.com/SoftwareUniversity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Software University Forums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60948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4"/>
              </a:rPr>
              <a:t>forum.softuni.bg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14" name="Picture 9" descr=""/>
          <p:cNvPicPr/>
          <p:nvPr/>
        </p:nvPicPr>
        <p:blipFill>
          <a:blip r:embed="rId5"/>
          <a:stretch/>
        </p:blipFill>
        <p:spPr>
          <a:xfrm>
            <a:off x="9858600" y="3265920"/>
            <a:ext cx="1466640" cy="365400"/>
          </a:xfrm>
          <a:prstGeom prst="rect">
            <a:avLst/>
          </a:prstGeom>
          <a:ln>
            <a:noFill/>
          </a:ln>
        </p:spPr>
      </p:pic>
      <p:pic>
        <p:nvPicPr>
          <p:cNvPr id="1015" name="Picture 4" descr=""/>
          <p:cNvPicPr/>
          <p:nvPr/>
        </p:nvPicPr>
        <p:blipFill>
          <a:blip r:embed="rId6"/>
          <a:stretch/>
        </p:blipFill>
        <p:spPr>
          <a:xfrm>
            <a:off x="10075680" y="4012200"/>
            <a:ext cx="1003680" cy="1017360"/>
          </a:xfrm>
          <a:prstGeom prst="rect">
            <a:avLst/>
          </a:prstGeom>
          <a:ln>
            <a:noFill/>
          </a:ln>
        </p:spPr>
      </p:pic>
      <p:pic>
        <p:nvPicPr>
          <p:cNvPr id="1016" name="Picture 12" descr=""/>
          <p:cNvPicPr/>
          <p:nvPr/>
        </p:nvPicPr>
        <p:blipFill>
          <a:blip r:embed="rId7"/>
          <a:stretch/>
        </p:blipFill>
        <p:spPr>
          <a:xfrm>
            <a:off x="10109160" y="5410080"/>
            <a:ext cx="969840" cy="965520"/>
          </a:xfrm>
          <a:prstGeom prst="rect">
            <a:avLst/>
          </a:prstGeom>
          <a:ln>
            <a:noFill/>
          </a:ln>
        </p:spPr>
      </p:pic>
      <p:pic>
        <p:nvPicPr>
          <p:cNvPr id="1017" name="Picture 4" descr=""/>
          <p:cNvPicPr/>
          <p:nvPr/>
        </p:nvPicPr>
        <p:blipFill>
          <a:blip r:embed="rId8"/>
          <a:stretch/>
        </p:blipFill>
        <p:spPr>
          <a:xfrm>
            <a:off x="6295320" y="2727360"/>
            <a:ext cx="2746800" cy="3657240"/>
          </a:xfrm>
          <a:prstGeom prst="rect">
            <a:avLst/>
          </a:prstGeom>
          <a:ln>
            <a:noFill/>
          </a:ln>
        </p:spPr>
      </p:pic>
      <p:pic>
        <p:nvPicPr>
          <p:cNvPr id="1018" name="Picture 15" descr=""/>
          <p:cNvPicPr/>
          <p:nvPr/>
        </p:nvPicPr>
        <p:blipFill>
          <a:blip r:embed="rId9"/>
          <a:stretch/>
        </p:blipFill>
        <p:spPr>
          <a:xfrm>
            <a:off x="9829440" y="1039680"/>
            <a:ext cx="1495800" cy="184536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Brute-Force Algorithms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1217520" y="2362320"/>
            <a:ext cx="9219960" cy="2666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3"/>
          <p:cNvSpPr/>
          <p:nvPr/>
        </p:nvSpPr>
        <p:spPr>
          <a:xfrm>
            <a:off x="15987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4"/>
          <p:cNvSpPr/>
          <p:nvPr/>
        </p:nvSpPr>
        <p:spPr>
          <a:xfrm>
            <a:off x="33512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5"/>
          <p:cNvSpPr/>
          <p:nvPr/>
        </p:nvSpPr>
        <p:spPr>
          <a:xfrm>
            <a:off x="510372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6"/>
          <p:cNvSpPr/>
          <p:nvPr/>
        </p:nvSpPr>
        <p:spPr>
          <a:xfrm>
            <a:off x="68565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7"/>
          <p:cNvSpPr/>
          <p:nvPr/>
        </p:nvSpPr>
        <p:spPr>
          <a:xfrm>
            <a:off x="86090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LibreOffice/5.1.6.2$Linux_X86_64 LibreOffice_project/10m0$Build-2</Application>
  <Words>2566</Words>
  <Paragraphs>771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2014-01-02T17:00:34Z</dcterms:created>
  <dc:creator/>
  <dc:description>Course Instances - https://softuni.bg/opencourses/algorithms</dc:description>
  <cp:keywords>algorithms graphs dynamic programming combinatorics recursion sorting searching greedy SoftUni Software University programming software development software engineering course</cp:keywords>
  <dc:language>en-US</dc:language>
  <cp:lastModifiedBy/>
  <dcterms:modified xsi:type="dcterms:W3CDTF">2018-03-20T16:05:16Z</dcterms:modified>
  <cp:revision>1</cp:revision>
  <dc:subject>Software Development Course</dc:subject>
  <dc:title>Greedy Algorithms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87</vt:i4>
  </property>
  <property fmtid="{D5CDD505-2E9C-101B-9397-08002B2CF9AE}" pid="12" name="_TemplateID">
    <vt:lpwstr>TC027879909991</vt:lpwstr>
  </property>
  <property fmtid="{D5CDD505-2E9C-101B-9397-08002B2CF9AE}" pid="13" name="category">
    <vt:lpwstr>Algorithms, Programming, SoftUni, Software University, Programming, Software Development, Software Engineering, Course</vt:lpwstr>
  </property>
</Properties>
</file>